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8" r:id="rId6"/>
    <p:sldId id="261" r:id="rId7"/>
    <p:sldId id="262" r:id="rId8"/>
    <p:sldId id="267" r:id="rId9"/>
    <p:sldId id="264" r:id="rId10"/>
    <p:sldId id="265" r:id="rId11"/>
    <p:sldId id="263"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CBF4"/>
    <a:srgbClr val="A5CE3A"/>
    <a:srgbClr val="D7E9A9"/>
    <a:srgbClr val="B8D9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2" autoAdjust="0"/>
    <p:restoredTop sz="94660"/>
  </p:normalViewPr>
  <p:slideViewPr>
    <p:cSldViewPr snapToGrid="0">
      <p:cViewPr varScale="1">
        <p:scale>
          <a:sx n="65" d="100"/>
          <a:sy n="65" d="100"/>
        </p:scale>
        <p:origin x="936" y="4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8F342-31CE-442D-4F3C-5C76805EA3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3198D46-318C-DF4F-2010-3452F7BC25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F3DF11-7A25-0B45-746A-95248840EB8A}"/>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5" name="Footer Placeholder 4">
            <a:extLst>
              <a:ext uri="{FF2B5EF4-FFF2-40B4-BE49-F238E27FC236}">
                <a16:creationId xmlns:a16="http://schemas.microsoft.com/office/drawing/2014/main" id="{A9C78423-FDB8-6A19-C595-ACC045B85A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3C96E6-FF37-E210-7730-746E837B5FC8}"/>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2333481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BA1A6-ECAB-CCD3-2C5C-35D34BA43E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852113C-23F2-BC4D-4C0F-28491B17AD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F86A68-EB31-4583-F09F-BE7980E68B54}"/>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5" name="Footer Placeholder 4">
            <a:extLst>
              <a:ext uri="{FF2B5EF4-FFF2-40B4-BE49-F238E27FC236}">
                <a16:creationId xmlns:a16="http://schemas.microsoft.com/office/drawing/2014/main" id="{A62E2D20-78F7-63C6-ED18-638F509144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377338-1953-E9C5-D8BE-6CC6FEF3C4AA}"/>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3440302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4320CA-7A92-66B7-39C2-F4C3C1203F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134E9E-BC6F-6DBC-42CD-E8D0CF6160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EC7832-F069-1B29-2FFF-8D2F77BE53C7}"/>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5" name="Footer Placeholder 4">
            <a:extLst>
              <a:ext uri="{FF2B5EF4-FFF2-40B4-BE49-F238E27FC236}">
                <a16:creationId xmlns:a16="http://schemas.microsoft.com/office/drawing/2014/main" id="{AA154E84-7382-D9B3-6C8E-66D7620E3E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5A977B-74BC-CB60-CDE0-1D70684453AB}"/>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507971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EEE11-6C2A-21DE-D272-BA81A173A6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C4696E-FA5F-4CF7-1FF3-10AE708ED0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9E612-8371-F033-1D68-A002CDB07AE3}"/>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5" name="Footer Placeholder 4">
            <a:extLst>
              <a:ext uri="{FF2B5EF4-FFF2-40B4-BE49-F238E27FC236}">
                <a16:creationId xmlns:a16="http://schemas.microsoft.com/office/drawing/2014/main" id="{203523F1-2BB6-F5D0-E15A-092A4EDA3E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5458BD-A84D-C1E3-61C6-AD7876563EA8}"/>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3091553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6A0C3-A8A6-2C2E-0935-7088DFE6EE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CCE37C-BFB9-BA20-874F-E3AFAF59275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66EAD8-0EA7-3591-CB42-AB1A85AACE46}"/>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5" name="Footer Placeholder 4">
            <a:extLst>
              <a:ext uri="{FF2B5EF4-FFF2-40B4-BE49-F238E27FC236}">
                <a16:creationId xmlns:a16="http://schemas.microsoft.com/office/drawing/2014/main" id="{69D6E6B5-5423-6659-DCB6-386ADB951E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9A5E1F-E129-4BA4-797E-B9A0F5D7B2C2}"/>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1810196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21260-8B69-92BE-6382-F1431E7A96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36FED5-1F7A-693D-94DA-037FE2CE2C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C64396-742B-37DF-A66E-218284E3EC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FFE3F7-0AE5-F89B-3E47-3C0970164EC4}"/>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6" name="Footer Placeholder 5">
            <a:extLst>
              <a:ext uri="{FF2B5EF4-FFF2-40B4-BE49-F238E27FC236}">
                <a16:creationId xmlns:a16="http://schemas.microsoft.com/office/drawing/2014/main" id="{1E10A232-8CE5-EAFA-86B3-A5500D6CAF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F94C00-BFAD-13D5-10EA-39AEE7904EAD}"/>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3514838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1A7FE-F37C-BD9D-56A2-BB7AFADEF9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F438D9-FB3E-A008-308F-D79A6AA479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1B160E-CE8B-08AC-C405-E55E545037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B2BE76-8874-175F-ABEC-EE9A3F944B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2737C4-F7AC-8752-2542-0D35FCDF64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E4AB96-B21E-F871-D66B-ABAACBB46CF4}"/>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8" name="Footer Placeholder 7">
            <a:extLst>
              <a:ext uri="{FF2B5EF4-FFF2-40B4-BE49-F238E27FC236}">
                <a16:creationId xmlns:a16="http://schemas.microsoft.com/office/drawing/2014/main" id="{AC328C7D-3617-4B07-0263-8FC7034B81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B74635-C3EC-19EA-B03C-FA1C8DDB88F2}"/>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30561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6BD3-D2A8-E23A-3F4C-C9D545F9AC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A87980-C96F-AD24-50A8-3A5EFC8E7FD5}"/>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4" name="Footer Placeholder 3">
            <a:extLst>
              <a:ext uri="{FF2B5EF4-FFF2-40B4-BE49-F238E27FC236}">
                <a16:creationId xmlns:a16="http://schemas.microsoft.com/office/drawing/2014/main" id="{E2A84626-13D4-71E4-740B-92F118C1F6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2EA886-C835-EA78-97FC-70CBE343831D}"/>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2528301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9C7C41-FE6C-7B58-2D9E-F37C00C90115}"/>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3" name="Footer Placeholder 2">
            <a:extLst>
              <a:ext uri="{FF2B5EF4-FFF2-40B4-BE49-F238E27FC236}">
                <a16:creationId xmlns:a16="http://schemas.microsoft.com/office/drawing/2014/main" id="{890D2DB0-CB77-1F35-E627-4485CD5420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A318FF-76B0-0287-5851-DBB6D34A340D}"/>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340307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EDC1F-A68C-EEC6-8D50-88BB5F104F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2E666F-D81A-0595-161E-679ACE0E18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E387BE-3A26-369D-9FB8-9A03B22D47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6D8A5A-8253-C6D7-F0BF-90BD9EC4F141}"/>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6" name="Footer Placeholder 5">
            <a:extLst>
              <a:ext uri="{FF2B5EF4-FFF2-40B4-BE49-F238E27FC236}">
                <a16:creationId xmlns:a16="http://schemas.microsoft.com/office/drawing/2014/main" id="{3D316403-31A3-5667-0A29-72F5750605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676EFE-B039-1FBB-FEDB-63E279D1E756}"/>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45259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BE8C8-EAD8-440B-CAA9-01D52A9CBB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13E445-DA9D-996A-9207-72328A32DD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AA042C-FD36-C32F-D925-4A4694DC6D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7C6BC2-1A53-CB3C-3D39-BC5557FD306C}"/>
              </a:ext>
            </a:extLst>
          </p:cNvPr>
          <p:cNvSpPr>
            <a:spLocks noGrp="1"/>
          </p:cNvSpPr>
          <p:nvPr>
            <p:ph type="dt" sz="half" idx="10"/>
          </p:nvPr>
        </p:nvSpPr>
        <p:spPr/>
        <p:txBody>
          <a:bodyPr/>
          <a:lstStyle/>
          <a:p>
            <a:fld id="{AF81078D-CF63-44D4-B694-6A8A558B9679}" type="datetimeFigureOut">
              <a:rPr lang="en-US" smtClean="0"/>
              <a:t>6/28/2024</a:t>
            </a:fld>
            <a:endParaRPr lang="en-US"/>
          </a:p>
        </p:txBody>
      </p:sp>
      <p:sp>
        <p:nvSpPr>
          <p:cNvPr id="6" name="Footer Placeholder 5">
            <a:extLst>
              <a:ext uri="{FF2B5EF4-FFF2-40B4-BE49-F238E27FC236}">
                <a16:creationId xmlns:a16="http://schemas.microsoft.com/office/drawing/2014/main" id="{E2EFAFA0-82BF-887C-B5E0-02B9608756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581643-952D-33CD-05B5-56B120D40B7B}"/>
              </a:ext>
            </a:extLst>
          </p:cNvPr>
          <p:cNvSpPr>
            <a:spLocks noGrp="1"/>
          </p:cNvSpPr>
          <p:nvPr>
            <p:ph type="sldNum" sz="quarter" idx="12"/>
          </p:nvPr>
        </p:nvSpPr>
        <p:spPr/>
        <p:txBody>
          <a:bodyPr/>
          <a:lstStyle/>
          <a:p>
            <a:fld id="{602FD136-F5DB-4CFD-9AAF-FDD3C31D5731}" type="slidenum">
              <a:rPr lang="en-US" smtClean="0"/>
              <a:t>‹#›</a:t>
            </a:fld>
            <a:endParaRPr lang="en-US"/>
          </a:p>
        </p:txBody>
      </p:sp>
    </p:spTree>
    <p:extLst>
      <p:ext uri="{BB962C8B-B14F-4D97-AF65-F5344CB8AC3E}">
        <p14:creationId xmlns:p14="http://schemas.microsoft.com/office/powerpoint/2010/main" val="217155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3D7397-0B87-842A-B203-8367E97D85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4C251A-BFDB-3CB0-70AC-1B2E35198B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0F7E2C-9CC4-4DDE-E9C9-C021E643CA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F81078D-CF63-44D4-B694-6A8A558B9679}" type="datetimeFigureOut">
              <a:rPr lang="en-US" smtClean="0"/>
              <a:t>6/28/2024</a:t>
            </a:fld>
            <a:endParaRPr lang="en-US"/>
          </a:p>
        </p:txBody>
      </p:sp>
      <p:sp>
        <p:nvSpPr>
          <p:cNvPr id="5" name="Footer Placeholder 4">
            <a:extLst>
              <a:ext uri="{FF2B5EF4-FFF2-40B4-BE49-F238E27FC236}">
                <a16:creationId xmlns:a16="http://schemas.microsoft.com/office/drawing/2014/main" id="{703ABF48-2046-B4F6-B57E-8D1323A1B1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9AC19AB-AB98-C02D-2E6E-2690004330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2FD136-F5DB-4CFD-9AAF-FDD3C31D5731}" type="slidenum">
              <a:rPr lang="en-US" smtClean="0"/>
              <a:t>‹#›</a:t>
            </a:fld>
            <a:endParaRPr lang="en-US"/>
          </a:p>
        </p:txBody>
      </p:sp>
    </p:spTree>
    <p:extLst>
      <p:ext uri="{BB962C8B-B14F-4D97-AF65-F5344CB8AC3E}">
        <p14:creationId xmlns:p14="http://schemas.microsoft.com/office/powerpoint/2010/main" val="3211752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5A9CAA5D-EBD8-28D4-D57C-F0BAA8557DBD}"/>
              </a:ext>
            </a:extLst>
          </p:cNvPr>
          <p:cNvSpPr/>
          <p:nvPr/>
        </p:nvSpPr>
        <p:spPr>
          <a:xfrm>
            <a:off x="8410400" y="3500515"/>
            <a:ext cx="2095130" cy="2068497"/>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BC7115D-8079-5B94-65C1-3D711F36ED46}"/>
              </a:ext>
            </a:extLst>
          </p:cNvPr>
          <p:cNvSpPr/>
          <p:nvPr/>
        </p:nvSpPr>
        <p:spPr>
          <a:xfrm>
            <a:off x="7705356" y="4735945"/>
            <a:ext cx="2095130" cy="2068497"/>
          </a:xfrm>
          <a:prstGeom prst="ellips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E827322-266B-4635-CAE3-DAE2DA7D1E47}"/>
              </a:ext>
            </a:extLst>
          </p:cNvPr>
          <p:cNvSpPr/>
          <p:nvPr/>
        </p:nvSpPr>
        <p:spPr>
          <a:xfrm>
            <a:off x="9311609" y="4333582"/>
            <a:ext cx="2095130" cy="2068497"/>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D6D31937-5D44-33C9-5B7E-972FD58B2230}"/>
              </a:ext>
            </a:extLst>
          </p:cNvPr>
          <p:cNvSpPr/>
          <p:nvPr/>
        </p:nvSpPr>
        <p:spPr>
          <a:xfrm>
            <a:off x="0" y="5651917"/>
            <a:ext cx="12192000" cy="1703233"/>
          </a:xfrm>
          <a:prstGeom prst="roundRect">
            <a:avLst/>
          </a:prstGeom>
          <a:solidFill>
            <a:srgbClr val="A5CE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black background with grey text&#10;&#10;Description automatically generated">
            <a:extLst>
              <a:ext uri="{FF2B5EF4-FFF2-40B4-BE49-F238E27FC236}">
                <a16:creationId xmlns:a16="http://schemas.microsoft.com/office/drawing/2014/main" id="{161326D9-0B09-3E32-F20B-A7F126C57DF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84951" y="1584956"/>
            <a:ext cx="9022098" cy="1844044"/>
          </a:xfrm>
        </p:spPr>
      </p:pic>
      <p:sp>
        <p:nvSpPr>
          <p:cNvPr id="6" name="TextBox 5">
            <a:extLst>
              <a:ext uri="{FF2B5EF4-FFF2-40B4-BE49-F238E27FC236}">
                <a16:creationId xmlns:a16="http://schemas.microsoft.com/office/drawing/2014/main" id="{5DD99605-EEF3-9517-A6A5-EA675A1B6880}"/>
              </a:ext>
            </a:extLst>
          </p:cNvPr>
          <p:cNvSpPr txBox="1"/>
          <p:nvPr/>
        </p:nvSpPr>
        <p:spPr>
          <a:xfrm>
            <a:off x="519631" y="5980313"/>
            <a:ext cx="6889341" cy="523220"/>
          </a:xfrm>
          <a:prstGeom prst="rect">
            <a:avLst/>
          </a:prstGeom>
          <a:noFill/>
        </p:spPr>
        <p:txBody>
          <a:bodyPr wrap="square" rtlCol="0">
            <a:spAutoFit/>
          </a:bodyPr>
          <a:lstStyle/>
          <a:p>
            <a:r>
              <a:rPr lang="en-US" sz="2800" dirty="0">
                <a:solidFill>
                  <a:schemeClr val="bg1"/>
                </a:solidFill>
                <a:latin typeface="Calibri" panose="020F0502020204030204" pitchFamily="34" charset="0"/>
                <a:cs typeface="Calibri" panose="020F0502020204030204" pitchFamily="34" charset="0"/>
              </a:rPr>
              <a:t>Workplace Violence Prevention Plan Training</a:t>
            </a:r>
          </a:p>
        </p:txBody>
      </p:sp>
    </p:spTree>
    <p:extLst>
      <p:ext uri="{BB962C8B-B14F-4D97-AF65-F5344CB8AC3E}">
        <p14:creationId xmlns:p14="http://schemas.microsoft.com/office/powerpoint/2010/main" val="2271482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Delay 3">
            <a:extLst>
              <a:ext uri="{FF2B5EF4-FFF2-40B4-BE49-F238E27FC236}">
                <a16:creationId xmlns:a16="http://schemas.microsoft.com/office/drawing/2014/main" id="{0D897238-305C-CC0A-CA8F-390EE9F59C0B}"/>
              </a:ext>
            </a:extLst>
          </p:cNvPr>
          <p:cNvSpPr/>
          <p:nvPr/>
        </p:nvSpPr>
        <p:spPr>
          <a:xfrm>
            <a:off x="0" y="0"/>
            <a:ext cx="3334327" cy="6858000"/>
          </a:xfrm>
          <a:prstGeom prst="flowChartDelay">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D8F542C-6204-7D60-943E-0FAF56541FC6}"/>
              </a:ext>
            </a:extLst>
          </p:cNvPr>
          <p:cNvSpPr txBox="1"/>
          <p:nvPr/>
        </p:nvSpPr>
        <p:spPr>
          <a:xfrm>
            <a:off x="170872" y="2151727"/>
            <a:ext cx="2770909" cy="2554545"/>
          </a:xfrm>
          <a:prstGeom prst="rect">
            <a:avLst/>
          </a:prstGeom>
          <a:noFill/>
        </p:spPr>
        <p:txBody>
          <a:bodyPr wrap="square" rtlCol="0">
            <a:spAutoFit/>
          </a:bodyPr>
          <a:lstStyle/>
          <a:p>
            <a:r>
              <a:rPr lang="en-US" sz="4000" dirty="0">
                <a:solidFill>
                  <a:schemeClr val="bg1"/>
                </a:solidFill>
              </a:rPr>
              <a:t>Evacuation and Shelter in Place Procedures</a:t>
            </a:r>
          </a:p>
        </p:txBody>
      </p:sp>
      <p:sp>
        <p:nvSpPr>
          <p:cNvPr id="6" name="TextBox 5">
            <a:extLst>
              <a:ext uri="{FF2B5EF4-FFF2-40B4-BE49-F238E27FC236}">
                <a16:creationId xmlns:a16="http://schemas.microsoft.com/office/drawing/2014/main" id="{56410AFC-9D88-3859-7496-675CAFAE2EE9}"/>
              </a:ext>
            </a:extLst>
          </p:cNvPr>
          <p:cNvSpPr txBox="1"/>
          <p:nvPr/>
        </p:nvSpPr>
        <p:spPr>
          <a:xfrm>
            <a:off x="4285673" y="1325314"/>
            <a:ext cx="6973454" cy="420737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t>In the event of an incident, employees will be notified by their supervisor or the Designated Person in Charge regarding the nature of the incident. </a:t>
            </a:r>
          </a:p>
          <a:p>
            <a:pPr marL="285750" indent="-285750">
              <a:lnSpc>
                <a:spcPct val="150000"/>
              </a:lnSpc>
              <a:buFont typeface="Arial" panose="020B0604020202020204" pitchFamily="34" charset="0"/>
              <a:buChar char="•"/>
            </a:pPr>
            <a:r>
              <a:rPr lang="en-US" dirty="0"/>
              <a:t>Employees will follow their centers Licensing 610 Form: </a:t>
            </a:r>
            <a:r>
              <a:rPr lang="en-US" i="1" dirty="0"/>
              <a:t>Emergency Disaster Plan for Child Care Centers. </a:t>
            </a:r>
            <a:r>
              <a:rPr lang="en-US" dirty="0"/>
              <a:t>These forms are in prominent locations within each classroom. </a:t>
            </a:r>
          </a:p>
          <a:p>
            <a:pPr marL="285750" indent="-285750">
              <a:lnSpc>
                <a:spcPct val="150000"/>
              </a:lnSpc>
              <a:buFont typeface="Arial" panose="020B0604020202020204" pitchFamily="34" charset="0"/>
              <a:buChar char="•"/>
            </a:pPr>
            <a:r>
              <a:rPr lang="en-US" dirty="0"/>
              <a:t>In the event of a shelter in place emergency the Designated Person in Charge will initiate the lockdown procedures; locking all of the doors, closing the blinds, and turning the lights off. </a:t>
            </a:r>
            <a:r>
              <a:rPr lang="en-US" i="1" dirty="0"/>
              <a:t>Under no circumstances should staff be allowed out during the lockdown.</a:t>
            </a:r>
            <a:endParaRPr lang="en-US" dirty="0"/>
          </a:p>
        </p:txBody>
      </p:sp>
    </p:spTree>
    <p:extLst>
      <p:ext uri="{BB962C8B-B14F-4D97-AF65-F5344CB8AC3E}">
        <p14:creationId xmlns:p14="http://schemas.microsoft.com/office/powerpoint/2010/main" val="921686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4F17AC2-BF27-ADAE-6388-0FE208F7FD4C}"/>
              </a:ext>
            </a:extLst>
          </p:cNvPr>
          <p:cNvSpPr/>
          <p:nvPr/>
        </p:nvSpPr>
        <p:spPr>
          <a:xfrm>
            <a:off x="3446015" y="355107"/>
            <a:ext cx="5299969" cy="1331650"/>
          </a:xfrm>
          <a:prstGeom prst="roundRect">
            <a:avLst>
              <a:gd name="adj" fmla="val 50000"/>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3E84BEBB-1B2A-FD72-ECDA-AD1342D52437}"/>
              </a:ext>
            </a:extLst>
          </p:cNvPr>
          <p:cNvSpPr txBox="1"/>
          <p:nvPr/>
        </p:nvSpPr>
        <p:spPr>
          <a:xfrm>
            <a:off x="4289394" y="727969"/>
            <a:ext cx="3613212" cy="584775"/>
          </a:xfrm>
          <a:prstGeom prst="rect">
            <a:avLst/>
          </a:prstGeom>
          <a:noFill/>
        </p:spPr>
        <p:txBody>
          <a:bodyPr wrap="square" rtlCol="0">
            <a:spAutoFit/>
          </a:bodyPr>
          <a:lstStyle/>
          <a:p>
            <a:r>
              <a:rPr lang="en-US" sz="3200" dirty="0">
                <a:solidFill>
                  <a:schemeClr val="bg1"/>
                </a:solidFill>
                <a:latin typeface="Calibri" panose="020F0502020204030204" pitchFamily="34" charset="0"/>
                <a:cs typeface="Calibri" panose="020F0502020204030204" pitchFamily="34" charset="0"/>
              </a:rPr>
              <a:t>Contact Information </a:t>
            </a:r>
          </a:p>
        </p:txBody>
      </p:sp>
      <p:sp>
        <p:nvSpPr>
          <p:cNvPr id="3" name="TextBox 2">
            <a:extLst>
              <a:ext uri="{FF2B5EF4-FFF2-40B4-BE49-F238E27FC236}">
                <a16:creationId xmlns:a16="http://schemas.microsoft.com/office/drawing/2014/main" id="{81F58BC8-2991-5AB9-BD7A-DEE8F845EF7C}"/>
              </a:ext>
            </a:extLst>
          </p:cNvPr>
          <p:cNvSpPr txBox="1"/>
          <p:nvPr/>
        </p:nvSpPr>
        <p:spPr>
          <a:xfrm>
            <a:off x="1586148" y="2151441"/>
            <a:ext cx="9019713" cy="1200329"/>
          </a:xfrm>
          <a:prstGeom prst="rect">
            <a:avLst/>
          </a:prstGeom>
          <a:noFill/>
        </p:spPr>
        <p:txBody>
          <a:bodyPr wrap="square" rtlCol="0">
            <a:spAutoFit/>
          </a:bodyPr>
          <a:lstStyle/>
          <a:p>
            <a:pPr algn="ctr"/>
            <a:r>
              <a:rPr lang="en-US" dirty="0"/>
              <a:t>The WVPP Administrator, </a:t>
            </a:r>
            <a:r>
              <a:rPr lang="en-US" b="1" dirty="0">
                <a:solidFill>
                  <a:srgbClr val="61CBF4"/>
                </a:solidFill>
              </a:rPr>
              <a:t>Kaylee Cambra</a:t>
            </a:r>
            <a:r>
              <a:rPr lang="en-US" dirty="0"/>
              <a:t>, can be reached at (530) 245-5117 or EXT 1102 or through email at kcambra@shskids.org.</a:t>
            </a:r>
          </a:p>
          <a:p>
            <a:pPr algn="ctr"/>
            <a:endParaRPr lang="en-US" dirty="0"/>
          </a:p>
          <a:p>
            <a:pPr algn="ctr"/>
            <a:endParaRPr lang="en-US" dirty="0"/>
          </a:p>
        </p:txBody>
      </p:sp>
      <p:graphicFrame>
        <p:nvGraphicFramePr>
          <p:cNvPr id="5" name="Table 4">
            <a:extLst>
              <a:ext uri="{FF2B5EF4-FFF2-40B4-BE49-F238E27FC236}">
                <a16:creationId xmlns:a16="http://schemas.microsoft.com/office/drawing/2014/main" id="{87CD954B-3CE2-C4C1-7FA9-25B6800536AF}"/>
              </a:ext>
            </a:extLst>
          </p:cNvPr>
          <p:cNvGraphicFramePr>
            <a:graphicFrameLocks noGrp="1"/>
          </p:cNvGraphicFramePr>
          <p:nvPr>
            <p:extLst>
              <p:ext uri="{D42A27DB-BD31-4B8C-83A1-F6EECF244321}">
                <p14:modId xmlns:p14="http://schemas.microsoft.com/office/powerpoint/2010/main" val="307412804"/>
              </p:ext>
            </p:extLst>
          </p:nvPr>
        </p:nvGraphicFramePr>
        <p:xfrm>
          <a:off x="2988368" y="4495189"/>
          <a:ext cx="6215263" cy="1490656"/>
        </p:xfrm>
        <a:graphic>
          <a:graphicData uri="http://schemas.openxmlformats.org/drawingml/2006/table">
            <a:tbl>
              <a:tblPr firstRow="1" firstCol="1" bandRow="1">
                <a:tableStyleId>{5C22544A-7EE6-4342-B048-85BDC9FD1C3A}</a:tableStyleId>
              </a:tblPr>
              <a:tblGrid>
                <a:gridCol w="3127172">
                  <a:extLst>
                    <a:ext uri="{9D8B030D-6E8A-4147-A177-3AD203B41FA5}">
                      <a16:colId xmlns:a16="http://schemas.microsoft.com/office/drawing/2014/main" val="3285661362"/>
                    </a:ext>
                  </a:extLst>
                </a:gridCol>
                <a:gridCol w="3088091">
                  <a:extLst>
                    <a:ext uri="{9D8B030D-6E8A-4147-A177-3AD203B41FA5}">
                      <a16:colId xmlns:a16="http://schemas.microsoft.com/office/drawing/2014/main" val="4081716451"/>
                    </a:ext>
                  </a:extLst>
                </a:gridCol>
              </a:tblGrid>
              <a:tr h="372664">
                <a:tc>
                  <a:txBody>
                    <a:bodyPr/>
                    <a:lstStyle/>
                    <a:p>
                      <a:pPr marL="0" marR="0" algn="ctr">
                        <a:lnSpc>
                          <a:spcPct val="107000"/>
                        </a:lnSpc>
                        <a:spcBef>
                          <a:spcPts val="0"/>
                        </a:spcBef>
                        <a:spcAft>
                          <a:spcPts val="0"/>
                        </a:spcAft>
                      </a:pPr>
                      <a:r>
                        <a:rPr lang="en-US" sz="1600" b="1" u="sng" kern="100" dirty="0">
                          <a:ln>
                            <a:noFill/>
                          </a:ln>
                          <a:solidFill>
                            <a:schemeClr val="bg1"/>
                          </a:solidFill>
                          <a:effectLst/>
                        </a:rPr>
                        <a:t>Emergency Contact</a:t>
                      </a:r>
                      <a:endParaRPr lang="en-US" sz="1600" b="1" u="sng" kern="10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a:lnSpc>
                          <a:spcPct val="107000"/>
                        </a:lnSpc>
                        <a:spcBef>
                          <a:spcPts val="0"/>
                        </a:spcBef>
                        <a:spcAft>
                          <a:spcPts val="0"/>
                        </a:spcAft>
                      </a:pPr>
                      <a:r>
                        <a:rPr lang="en-US" sz="1600" u="sng" kern="100" dirty="0">
                          <a:ln>
                            <a:noFill/>
                          </a:ln>
                          <a:solidFill>
                            <a:schemeClr val="bg1"/>
                          </a:solidFill>
                          <a:effectLst/>
                        </a:rPr>
                        <a:t>Phone Number</a:t>
                      </a:r>
                      <a:endParaRPr lang="en-US" sz="1600" u="sng" kern="10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844793156"/>
                  </a:ext>
                </a:extLst>
              </a:tr>
              <a:tr h="372664">
                <a:tc>
                  <a:txBody>
                    <a:bodyPr/>
                    <a:lstStyle/>
                    <a:p>
                      <a:pPr marL="0" marR="0" algn="ctr">
                        <a:lnSpc>
                          <a:spcPct val="107000"/>
                        </a:lnSpc>
                        <a:spcBef>
                          <a:spcPts val="0"/>
                        </a:spcBef>
                        <a:spcAft>
                          <a:spcPts val="0"/>
                        </a:spcAft>
                      </a:pPr>
                      <a:r>
                        <a:rPr lang="en-US" sz="1100" kern="100">
                          <a:ln>
                            <a:noFill/>
                          </a:ln>
                          <a:solidFill>
                            <a:schemeClr val="bg1"/>
                          </a:solidFill>
                          <a:effectLst/>
                        </a:rPr>
                        <a:t>Police Department</a:t>
                      </a:r>
                      <a:endParaRPr lang="en-US" sz="1100" kern="10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a:lnSpc>
                          <a:spcPct val="107000"/>
                        </a:lnSpc>
                        <a:spcBef>
                          <a:spcPts val="0"/>
                        </a:spcBef>
                        <a:spcAft>
                          <a:spcPts val="0"/>
                        </a:spcAft>
                      </a:pPr>
                      <a:r>
                        <a:rPr lang="en-US" sz="1100" kern="100">
                          <a:ln>
                            <a:noFill/>
                          </a:ln>
                          <a:solidFill>
                            <a:schemeClr val="bg1"/>
                          </a:solidFill>
                          <a:effectLst/>
                        </a:rPr>
                        <a:t>911</a:t>
                      </a:r>
                      <a:endParaRPr lang="en-US" sz="1100" kern="10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347632010"/>
                  </a:ext>
                </a:extLst>
              </a:tr>
              <a:tr h="372664">
                <a:tc>
                  <a:txBody>
                    <a:bodyPr/>
                    <a:lstStyle/>
                    <a:p>
                      <a:pPr marL="0" marR="0" algn="ctr">
                        <a:lnSpc>
                          <a:spcPct val="107000"/>
                        </a:lnSpc>
                        <a:spcBef>
                          <a:spcPts val="0"/>
                        </a:spcBef>
                        <a:spcAft>
                          <a:spcPts val="0"/>
                        </a:spcAft>
                      </a:pPr>
                      <a:r>
                        <a:rPr lang="en-US" sz="1100" kern="100">
                          <a:ln>
                            <a:noFill/>
                          </a:ln>
                          <a:solidFill>
                            <a:schemeClr val="bg1"/>
                          </a:solidFill>
                          <a:effectLst/>
                        </a:rPr>
                        <a:t>Fire Department</a:t>
                      </a:r>
                      <a:endParaRPr lang="en-US" sz="1100" kern="10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a:lnSpc>
                          <a:spcPct val="107000"/>
                        </a:lnSpc>
                        <a:spcBef>
                          <a:spcPts val="0"/>
                        </a:spcBef>
                        <a:spcAft>
                          <a:spcPts val="0"/>
                        </a:spcAft>
                      </a:pPr>
                      <a:r>
                        <a:rPr lang="en-US" sz="1100" kern="100" dirty="0">
                          <a:ln>
                            <a:noFill/>
                          </a:ln>
                          <a:solidFill>
                            <a:schemeClr val="bg1"/>
                          </a:solidFill>
                          <a:effectLst/>
                        </a:rPr>
                        <a:t>911</a:t>
                      </a:r>
                      <a:endParaRPr lang="en-US" sz="1100" kern="10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2458172518"/>
                  </a:ext>
                </a:extLst>
              </a:tr>
              <a:tr h="372664">
                <a:tc>
                  <a:txBody>
                    <a:bodyPr/>
                    <a:lstStyle/>
                    <a:p>
                      <a:pPr marL="0" marR="0" algn="ctr">
                        <a:lnSpc>
                          <a:spcPct val="107000"/>
                        </a:lnSpc>
                        <a:spcBef>
                          <a:spcPts val="0"/>
                        </a:spcBef>
                        <a:spcAft>
                          <a:spcPts val="0"/>
                        </a:spcAft>
                      </a:pPr>
                      <a:r>
                        <a:rPr lang="en-US" sz="1100" kern="100">
                          <a:ln>
                            <a:noFill/>
                          </a:ln>
                          <a:solidFill>
                            <a:schemeClr val="bg1"/>
                          </a:solidFill>
                          <a:effectLst/>
                        </a:rPr>
                        <a:t>Ambulance </a:t>
                      </a:r>
                      <a:endParaRPr lang="en-US" sz="1100" kern="10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a:lnSpc>
                          <a:spcPct val="107000"/>
                        </a:lnSpc>
                        <a:spcBef>
                          <a:spcPts val="0"/>
                        </a:spcBef>
                        <a:spcAft>
                          <a:spcPts val="0"/>
                        </a:spcAft>
                      </a:pPr>
                      <a:r>
                        <a:rPr lang="en-US" sz="1100" kern="100" dirty="0">
                          <a:ln>
                            <a:noFill/>
                          </a:ln>
                          <a:solidFill>
                            <a:schemeClr val="bg1"/>
                          </a:solidFill>
                          <a:effectLst/>
                        </a:rPr>
                        <a:t>911</a:t>
                      </a:r>
                      <a:endParaRPr lang="en-US" sz="1100" kern="10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2672525347"/>
                  </a:ext>
                </a:extLst>
              </a:tr>
            </a:tbl>
          </a:graphicData>
        </a:graphic>
      </p:graphicFrame>
      <p:sp>
        <p:nvSpPr>
          <p:cNvPr id="7" name="TextBox 6">
            <a:extLst>
              <a:ext uri="{FF2B5EF4-FFF2-40B4-BE49-F238E27FC236}">
                <a16:creationId xmlns:a16="http://schemas.microsoft.com/office/drawing/2014/main" id="{D8A8718E-00D9-3526-8BE3-97F1E45756F4}"/>
              </a:ext>
            </a:extLst>
          </p:cNvPr>
          <p:cNvSpPr txBox="1"/>
          <p:nvPr/>
        </p:nvSpPr>
        <p:spPr>
          <a:xfrm>
            <a:off x="1972319" y="3600314"/>
            <a:ext cx="8247355" cy="646331"/>
          </a:xfrm>
          <a:prstGeom prst="rect">
            <a:avLst/>
          </a:prstGeom>
          <a:noFill/>
        </p:spPr>
        <p:txBody>
          <a:bodyPr wrap="square" rtlCol="0">
            <a:spAutoFit/>
          </a:bodyPr>
          <a:lstStyle/>
          <a:p>
            <a:pPr algn="ctr"/>
            <a:r>
              <a:rPr lang="en-US" dirty="0"/>
              <a:t>Use the numbers below if immediate help is needed. </a:t>
            </a:r>
          </a:p>
          <a:p>
            <a:pPr algn="ctr"/>
            <a:r>
              <a:rPr lang="en-US" b="1" dirty="0"/>
              <a:t>Do not dial 8 to call out before dialing 911.</a:t>
            </a:r>
            <a:r>
              <a:rPr lang="en-US" dirty="0"/>
              <a:t> </a:t>
            </a:r>
          </a:p>
        </p:txBody>
      </p:sp>
      <p:pic>
        <p:nvPicPr>
          <p:cNvPr id="10" name="Graphic 9" descr="Ambulance outline">
            <a:extLst>
              <a:ext uri="{FF2B5EF4-FFF2-40B4-BE49-F238E27FC236}">
                <a16:creationId xmlns:a16="http://schemas.microsoft.com/office/drawing/2014/main" id="{7593318E-AA61-88DB-A6D0-95CF725799A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48661" y="5588493"/>
            <a:ext cx="914400" cy="914400"/>
          </a:xfrm>
          <a:prstGeom prst="rect">
            <a:avLst/>
          </a:prstGeom>
        </p:spPr>
      </p:pic>
      <p:pic>
        <p:nvPicPr>
          <p:cNvPr id="12" name="Graphic 11" descr="Siren outline">
            <a:extLst>
              <a:ext uri="{FF2B5EF4-FFF2-40B4-BE49-F238E27FC236}">
                <a16:creationId xmlns:a16="http://schemas.microsoft.com/office/drawing/2014/main" id="{587F8B97-7F2C-9991-73C9-D87351C9693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28939" y="5588493"/>
            <a:ext cx="914400" cy="914400"/>
          </a:xfrm>
          <a:prstGeom prst="rect">
            <a:avLst/>
          </a:prstGeom>
        </p:spPr>
      </p:pic>
    </p:spTree>
    <p:extLst>
      <p:ext uri="{BB962C8B-B14F-4D97-AF65-F5344CB8AC3E}">
        <p14:creationId xmlns:p14="http://schemas.microsoft.com/office/powerpoint/2010/main" val="2048974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A1BFEE2-1D4D-87D1-8D6B-2F216DF39A1B}"/>
              </a:ext>
            </a:extLst>
          </p:cNvPr>
          <p:cNvSpPr/>
          <p:nvPr/>
        </p:nvSpPr>
        <p:spPr>
          <a:xfrm>
            <a:off x="0" y="2105736"/>
            <a:ext cx="12192000" cy="2466109"/>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73CFAC2-D430-BE54-3596-4D68EC1B1B27}"/>
              </a:ext>
            </a:extLst>
          </p:cNvPr>
          <p:cNvSpPr/>
          <p:nvPr/>
        </p:nvSpPr>
        <p:spPr>
          <a:xfrm>
            <a:off x="0" y="4438608"/>
            <a:ext cx="12192000" cy="2466109"/>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4EE019A-E02C-1DB8-FE0F-7BF166AB85E1}"/>
              </a:ext>
            </a:extLst>
          </p:cNvPr>
          <p:cNvSpPr/>
          <p:nvPr/>
        </p:nvSpPr>
        <p:spPr>
          <a:xfrm>
            <a:off x="-3" y="-23399"/>
            <a:ext cx="12192000" cy="2129136"/>
          </a:xfrm>
          <a:prstGeom prst="rect">
            <a:avLst/>
          </a:prstGeom>
          <a:solidFill>
            <a:srgbClr val="A5CE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1799828-33BB-D218-3EB9-D1C267E2D08B}"/>
              </a:ext>
            </a:extLst>
          </p:cNvPr>
          <p:cNvSpPr txBox="1"/>
          <p:nvPr/>
        </p:nvSpPr>
        <p:spPr>
          <a:xfrm>
            <a:off x="1634832" y="2923493"/>
            <a:ext cx="8922327" cy="923330"/>
          </a:xfrm>
          <a:prstGeom prst="rect">
            <a:avLst/>
          </a:prstGeom>
          <a:noFill/>
        </p:spPr>
        <p:txBody>
          <a:bodyPr wrap="square" rtlCol="0">
            <a:spAutoFit/>
          </a:bodyPr>
          <a:lstStyle/>
          <a:p>
            <a:pPr algn="ctr"/>
            <a:r>
              <a:rPr lang="en-US" dirty="0">
                <a:solidFill>
                  <a:schemeClr val="bg1"/>
                </a:solidFill>
                <a:latin typeface="Calibri" panose="020F0502020204030204" pitchFamily="34" charset="0"/>
                <a:cs typeface="Calibri" panose="020F0502020204030204" pitchFamily="34" charset="0"/>
              </a:rPr>
              <a:t>All employees can report incidents or concerns to Shasta Head Start or law enforcement without fear of reprisal. Any employee who suffers or suspects retaliation should </a:t>
            </a:r>
            <a:r>
              <a:rPr lang="en-US" u="sng" dirty="0">
                <a:solidFill>
                  <a:schemeClr val="bg1"/>
                </a:solidFill>
                <a:latin typeface="Calibri" panose="020F0502020204030204" pitchFamily="34" charset="0"/>
                <a:cs typeface="Calibri" panose="020F0502020204030204" pitchFamily="34" charset="0"/>
              </a:rPr>
              <a:t>notify the HR Manager</a:t>
            </a:r>
            <a:r>
              <a:rPr lang="en-US" dirty="0">
                <a:solidFill>
                  <a:schemeClr val="bg1"/>
                </a:solidFill>
                <a:latin typeface="Calibri" panose="020F0502020204030204" pitchFamily="34" charset="0"/>
                <a:cs typeface="Calibri" panose="020F0502020204030204" pitchFamily="34" charset="0"/>
              </a:rPr>
              <a:t>.  </a:t>
            </a:r>
          </a:p>
        </p:txBody>
      </p:sp>
      <p:sp>
        <p:nvSpPr>
          <p:cNvPr id="6" name="TextBox 5">
            <a:extLst>
              <a:ext uri="{FF2B5EF4-FFF2-40B4-BE49-F238E27FC236}">
                <a16:creationId xmlns:a16="http://schemas.microsoft.com/office/drawing/2014/main" id="{256D44C6-E0D7-F4F1-B288-25F60EC89C6D}"/>
              </a:ext>
            </a:extLst>
          </p:cNvPr>
          <p:cNvSpPr txBox="1"/>
          <p:nvPr/>
        </p:nvSpPr>
        <p:spPr>
          <a:xfrm>
            <a:off x="1768760" y="579503"/>
            <a:ext cx="8654473" cy="923330"/>
          </a:xfrm>
          <a:prstGeom prst="rect">
            <a:avLst/>
          </a:prstGeom>
          <a:noFill/>
        </p:spPr>
        <p:txBody>
          <a:bodyPr wrap="square" rtlCol="0">
            <a:spAutoFit/>
          </a:bodyPr>
          <a:lstStyle/>
          <a:p>
            <a:pPr algn="ctr"/>
            <a:r>
              <a:rPr lang="en-US" b="1" dirty="0">
                <a:solidFill>
                  <a:schemeClr val="bg1"/>
                </a:solidFill>
                <a:latin typeface="Calibri" panose="020F0502020204030204" pitchFamily="34" charset="0"/>
                <a:cs typeface="Calibri" panose="020F0502020204030204" pitchFamily="34" charset="0"/>
              </a:rPr>
              <a:t>Shasta Head Start </a:t>
            </a:r>
            <a:r>
              <a:rPr lang="en-US" dirty="0">
                <a:solidFill>
                  <a:schemeClr val="bg1"/>
                </a:solidFill>
                <a:latin typeface="Calibri" panose="020F0502020204030204" pitchFamily="34" charset="0"/>
                <a:cs typeface="Calibri" panose="020F0502020204030204" pitchFamily="34" charset="0"/>
              </a:rPr>
              <a:t>recognizes that open, two-way communication between our management team and staff about workplace violence issues is essential to a safe and productive workplace. </a:t>
            </a:r>
          </a:p>
        </p:txBody>
      </p:sp>
      <p:sp>
        <p:nvSpPr>
          <p:cNvPr id="7" name="TextBox 6">
            <a:extLst>
              <a:ext uri="{FF2B5EF4-FFF2-40B4-BE49-F238E27FC236}">
                <a16:creationId xmlns:a16="http://schemas.microsoft.com/office/drawing/2014/main" id="{C3991D36-EF4B-04DE-81E5-BB10067A0C2C}"/>
              </a:ext>
            </a:extLst>
          </p:cNvPr>
          <p:cNvSpPr txBox="1"/>
          <p:nvPr/>
        </p:nvSpPr>
        <p:spPr>
          <a:xfrm>
            <a:off x="2110504" y="5158970"/>
            <a:ext cx="7970982" cy="923330"/>
          </a:xfrm>
          <a:prstGeom prst="rect">
            <a:avLst/>
          </a:prstGeom>
          <a:noFill/>
        </p:spPr>
        <p:txBody>
          <a:bodyPr wrap="square" rtlCol="0">
            <a:spAutoFit/>
          </a:bodyPr>
          <a:lstStyle/>
          <a:p>
            <a:pPr algn="ctr"/>
            <a:r>
              <a:rPr lang="en-US" dirty="0">
                <a:solidFill>
                  <a:schemeClr val="bg1"/>
                </a:solidFill>
                <a:latin typeface="Calibri" panose="020F0502020204030204" pitchFamily="34" charset="0"/>
                <a:cs typeface="Calibri" panose="020F0502020204030204" pitchFamily="34" charset="0"/>
              </a:rPr>
              <a:t>All questions or concerns can be emailed to </a:t>
            </a:r>
            <a:r>
              <a:rPr lang="en-US" u="sng" dirty="0">
                <a:solidFill>
                  <a:schemeClr val="bg1"/>
                </a:solidFill>
                <a:latin typeface="Calibri" panose="020F0502020204030204" pitchFamily="34" charset="0"/>
                <a:cs typeface="Calibri" panose="020F0502020204030204" pitchFamily="34" charset="0"/>
              </a:rPr>
              <a:t>hrdept@shskids.org </a:t>
            </a:r>
            <a:r>
              <a:rPr lang="en-US" dirty="0">
                <a:solidFill>
                  <a:schemeClr val="bg1"/>
                </a:solidFill>
                <a:latin typeface="Calibri" panose="020F0502020204030204" pitchFamily="34" charset="0"/>
                <a:cs typeface="Calibri" panose="020F0502020204030204" pitchFamily="34" charset="0"/>
              </a:rPr>
              <a:t>or directed to your supervisor; responses will be as prompt as possible. Thank you for doing your part in keeping </a:t>
            </a:r>
            <a:r>
              <a:rPr lang="en-US" b="1" dirty="0">
                <a:solidFill>
                  <a:schemeClr val="bg1"/>
                </a:solidFill>
                <a:latin typeface="Calibri" panose="020F0502020204030204" pitchFamily="34" charset="0"/>
                <a:cs typeface="Calibri" panose="020F0502020204030204" pitchFamily="34" charset="0"/>
              </a:rPr>
              <a:t>Shasta Head Start </a:t>
            </a:r>
            <a:r>
              <a:rPr lang="en-US" dirty="0">
                <a:solidFill>
                  <a:schemeClr val="bg1"/>
                </a:solidFill>
                <a:latin typeface="Calibri" panose="020F0502020204030204" pitchFamily="34" charset="0"/>
                <a:cs typeface="Calibri" panose="020F0502020204030204" pitchFamily="34" charset="0"/>
              </a:rPr>
              <a:t>a safe place to work.</a:t>
            </a:r>
          </a:p>
        </p:txBody>
      </p:sp>
      <p:pic>
        <p:nvPicPr>
          <p:cNvPr id="13" name="Picture 12" descr="A white plant with leaves&#10;&#10;Description automatically generated">
            <a:extLst>
              <a:ext uri="{FF2B5EF4-FFF2-40B4-BE49-F238E27FC236}">
                <a16:creationId xmlns:a16="http://schemas.microsoft.com/office/drawing/2014/main" id="{73E16565-7F49-DBEB-C8E0-F8A1969633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57159" y="3740421"/>
            <a:ext cx="1308853" cy="3173226"/>
          </a:xfrm>
          <a:prstGeom prst="rect">
            <a:avLst/>
          </a:prstGeom>
        </p:spPr>
      </p:pic>
    </p:spTree>
    <p:extLst>
      <p:ext uri="{BB962C8B-B14F-4D97-AF65-F5344CB8AC3E}">
        <p14:creationId xmlns:p14="http://schemas.microsoft.com/office/powerpoint/2010/main" val="171724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5ABEE2D5-25A0-3B53-7BAF-C9369918EDE7}"/>
              </a:ext>
            </a:extLst>
          </p:cNvPr>
          <p:cNvSpPr/>
          <p:nvPr/>
        </p:nvSpPr>
        <p:spPr>
          <a:xfrm>
            <a:off x="0" y="0"/>
            <a:ext cx="12192000" cy="7998782"/>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E2D214C-0AE1-D2DB-9D98-1D03E548C08C}"/>
              </a:ext>
            </a:extLst>
          </p:cNvPr>
          <p:cNvSpPr txBox="1"/>
          <p:nvPr/>
        </p:nvSpPr>
        <p:spPr>
          <a:xfrm>
            <a:off x="2540493" y="1690062"/>
            <a:ext cx="7382105" cy="4123821"/>
          </a:xfrm>
          <a:prstGeom prst="rect">
            <a:avLst/>
          </a:prstGeom>
          <a:noFill/>
        </p:spPr>
        <p:txBody>
          <a:bodyPr wrap="square" rtlCol="0">
            <a:spAutoFit/>
          </a:bodyPr>
          <a:lstStyle/>
          <a:p>
            <a:pPr algn="ctr"/>
            <a:r>
              <a:rPr lang="en-US" sz="2000" i="1" dirty="0">
                <a:solidFill>
                  <a:schemeClr val="bg1"/>
                </a:solidFill>
                <a:latin typeface="Calibri" panose="020F0502020204030204" pitchFamily="34" charset="0"/>
                <a:cs typeface="Calibri" panose="020F0502020204030204" pitchFamily="34" charset="0"/>
              </a:rPr>
              <a:t>Shasta Head Start </a:t>
            </a:r>
            <a:r>
              <a:rPr lang="en-US" sz="2000" dirty="0">
                <a:solidFill>
                  <a:schemeClr val="bg1"/>
                </a:solidFill>
                <a:latin typeface="Calibri" panose="020F0502020204030204" pitchFamily="34" charset="0"/>
                <a:cs typeface="Calibri" panose="020F0502020204030204" pitchFamily="34" charset="0"/>
              </a:rPr>
              <a:t>has developed this Workplace Violence Prevention Plan (</a:t>
            </a:r>
            <a:r>
              <a:rPr lang="en-US" sz="2000" b="1" dirty="0">
                <a:solidFill>
                  <a:schemeClr val="bg1"/>
                </a:solidFill>
                <a:latin typeface="Calibri" panose="020F0502020204030204" pitchFamily="34" charset="0"/>
                <a:cs typeface="Calibri" panose="020F0502020204030204" pitchFamily="34" charset="0"/>
              </a:rPr>
              <a:t>WVPP</a:t>
            </a:r>
            <a:r>
              <a:rPr lang="en-US" sz="2000" dirty="0">
                <a:solidFill>
                  <a:schemeClr val="bg1"/>
                </a:solidFill>
                <a:latin typeface="Calibri" panose="020F0502020204030204" pitchFamily="34" charset="0"/>
                <a:cs typeface="Calibri" panose="020F0502020204030204" pitchFamily="34" charset="0"/>
              </a:rPr>
              <a:t>) as part of our health and safety program. Under all circumstances, it is the intent of Shasta Head Start to provide a safe and healthy work environment and to help support employees in the overall identification, correction, and prevention of workplace violence or workplace violence hazards. </a:t>
            </a:r>
          </a:p>
          <a:p>
            <a:pPr algn="ctr"/>
            <a:endParaRPr lang="en-US" sz="2000" dirty="0">
              <a:solidFill>
                <a:schemeClr val="bg1"/>
              </a:solidFill>
              <a:latin typeface="Calibri" panose="020F0502020204030204" pitchFamily="34" charset="0"/>
              <a:cs typeface="Calibri" panose="020F0502020204030204" pitchFamily="34" charset="0"/>
            </a:endParaRPr>
          </a:p>
          <a:p>
            <a:pPr algn="ctr"/>
            <a:r>
              <a:rPr lang="en-US" sz="2000" dirty="0">
                <a:solidFill>
                  <a:schemeClr val="bg1"/>
                </a:solidFill>
                <a:latin typeface="Calibri" panose="020F0502020204030204" pitchFamily="34" charset="0"/>
                <a:cs typeface="Calibri" panose="020F0502020204030204" pitchFamily="34" charset="0"/>
              </a:rPr>
              <a:t>This </a:t>
            </a:r>
            <a:r>
              <a:rPr lang="en-US" sz="2000" b="1" dirty="0">
                <a:solidFill>
                  <a:schemeClr val="bg1"/>
                </a:solidFill>
                <a:latin typeface="Calibri" panose="020F0502020204030204" pitchFamily="34" charset="0"/>
                <a:cs typeface="Calibri" panose="020F0502020204030204" pitchFamily="34" charset="0"/>
              </a:rPr>
              <a:t>WVPP</a:t>
            </a:r>
            <a:r>
              <a:rPr lang="en-US" sz="2000" dirty="0">
                <a:solidFill>
                  <a:schemeClr val="bg1"/>
                </a:solidFill>
                <a:latin typeface="Calibri" panose="020F0502020204030204" pitchFamily="34" charset="0"/>
                <a:cs typeface="Calibri" panose="020F0502020204030204" pitchFamily="34" charset="0"/>
              </a:rPr>
              <a:t> is in effect as of July 1</a:t>
            </a:r>
            <a:r>
              <a:rPr lang="en-US" sz="2000" baseline="30000" dirty="0">
                <a:solidFill>
                  <a:schemeClr val="bg1"/>
                </a:solidFill>
                <a:latin typeface="Calibri" panose="020F0502020204030204" pitchFamily="34" charset="0"/>
                <a:cs typeface="Calibri" panose="020F0502020204030204" pitchFamily="34" charset="0"/>
              </a:rPr>
              <a:t>st</a:t>
            </a:r>
            <a:r>
              <a:rPr lang="en-US" sz="2000" dirty="0">
                <a:solidFill>
                  <a:schemeClr val="bg1"/>
                </a:solidFill>
                <a:latin typeface="Calibri" panose="020F0502020204030204" pitchFamily="34" charset="0"/>
                <a:cs typeface="Calibri" panose="020F0502020204030204" pitchFamily="34" charset="0"/>
              </a:rPr>
              <a:t>, 2024, and is in compliance with </a:t>
            </a:r>
            <a:r>
              <a:rPr lang="en-US" sz="2000" u="sng" dirty="0">
                <a:solidFill>
                  <a:schemeClr val="bg1"/>
                </a:solidFill>
                <a:latin typeface="Calibri" panose="020F0502020204030204" pitchFamily="34" charset="0"/>
                <a:cs typeface="Calibri" panose="020F0502020204030204" pitchFamily="34" charset="0"/>
              </a:rPr>
              <a:t>Senate Bill 553</a:t>
            </a:r>
            <a:r>
              <a:rPr lang="en-US" sz="2000" dirty="0">
                <a:solidFill>
                  <a:schemeClr val="bg1"/>
                </a:solidFill>
                <a:latin typeface="Calibri" panose="020F0502020204030204" pitchFamily="34" charset="0"/>
                <a:cs typeface="Calibri" panose="020F0502020204030204" pitchFamily="34" charset="0"/>
              </a:rPr>
              <a:t>.</a:t>
            </a:r>
          </a:p>
          <a:p>
            <a:pPr algn="ctr"/>
            <a:endParaRPr lang="en-US" sz="2000" dirty="0">
              <a:solidFill>
                <a:schemeClr val="bg1"/>
              </a:solidFill>
              <a:latin typeface="Calibri" panose="020F0502020204030204" pitchFamily="34" charset="0"/>
              <a:cs typeface="Calibri" panose="020F0502020204030204" pitchFamily="34" charset="0"/>
            </a:endParaRPr>
          </a:p>
          <a:p>
            <a:pPr algn="ctr"/>
            <a:r>
              <a:rPr lang="en-US" sz="2000" dirty="0">
                <a:solidFill>
                  <a:schemeClr val="bg1"/>
                </a:solidFill>
                <a:latin typeface="Calibri" panose="020F0502020204030204" pitchFamily="34" charset="0"/>
                <a:cs typeface="Calibri" panose="020F0502020204030204" pitchFamily="34" charset="0"/>
              </a:rPr>
              <a:t>This training will familiarize you with the definitions &amp; requirements of the plan, what to do in the event of a workplace violence incident, and how to identify &amp; correct potential hazards. </a:t>
            </a:r>
          </a:p>
        </p:txBody>
      </p:sp>
      <p:pic>
        <p:nvPicPr>
          <p:cNvPr id="7" name="Picture 6" descr="A white plant with leaves&#10;&#10;Description automatically generated">
            <a:extLst>
              <a:ext uri="{FF2B5EF4-FFF2-40B4-BE49-F238E27FC236}">
                <a16:creationId xmlns:a16="http://schemas.microsoft.com/office/drawing/2014/main" id="{C98E04EF-7B1C-A7F6-B7DB-91D0D6650F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08192" y="4367814"/>
            <a:ext cx="1027121" cy="2490186"/>
          </a:xfrm>
          <a:prstGeom prst="rect">
            <a:avLst/>
          </a:prstGeom>
        </p:spPr>
      </p:pic>
    </p:spTree>
    <p:extLst>
      <p:ext uri="{BB962C8B-B14F-4D97-AF65-F5344CB8AC3E}">
        <p14:creationId xmlns:p14="http://schemas.microsoft.com/office/powerpoint/2010/main" val="1348322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A21A8A60-63E2-0EFF-802F-47365A26F11C}"/>
              </a:ext>
            </a:extLst>
          </p:cNvPr>
          <p:cNvSpPr/>
          <p:nvPr/>
        </p:nvSpPr>
        <p:spPr>
          <a:xfrm>
            <a:off x="6866878" y="1797989"/>
            <a:ext cx="3861786" cy="3630967"/>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19C62F8-0B13-F772-72E2-A7B7B9373DA5}"/>
              </a:ext>
            </a:extLst>
          </p:cNvPr>
          <p:cNvSpPr/>
          <p:nvPr/>
        </p:nvSpPr>
        <p:spPr>
          <a:xfrm>
            <a:off x="6024979" y="4377211"/>
            <a:ext cx="3861786" cy="3630967"/>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F7FF39F-7A42-1C41-C51A-67BDDE329083}"/>
              </a:ext>
            </a:extLst>
          </p:cNvPr>
          <p:cNvSpPr/>
          <p:nvPr/>
        </p:nvSpPr>
        <p:spPr>
          <a:xfrm>
            <a:off x="8330214" y="3325467"/>
            <a:ext cx="3861786" cy="3630967"/>
          </a:xfrm>
          <a:prstGeom prst="ellips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0FC8AAB3-AE71-B952-622B-825FC63C2E08}"/>
              </a:ext>
            </a:extLst>
          </p:cNvPr>
          <p:cNvSpPr txBox="1"/>
          <p:nvPr/>
        </p:nvSpPr>
        <p:spPr>
          <a:xfrm>
            <a:off x="1057921" y="2443523"/>
            <a:ext cx="10076155" cy="3293209"/>
          </a:xfrm>
          <a:prstGeom prst="rect">
            <a:avLst/>
          </a:prstGeom>
          <a:noFill/>
        </p:spPr>
        <p:txBody>
          <a:bodyPr wrap="square" rtlCol="0">
            <a:spAutoFit/>
          </a:bodyPr>
          <a:lstStyle/>
          <a:p>
            <a:pPr algn="ctr"/>
            <a:r>
              <a:rPr lang="en-US" sz="2000" dirty="0">
                <a:latin typeface="Calibri" panose="020F0502020204030204" pitchFamily="34" charset="0"/>
                <a:cs typeface="Calibri" panose="020F0502020204030204" pitchFamily="34" charset="0"/>
              </a:rPr>
              <a:t>The responsible people will ensure overall implementation, maintenance, and support of the WVPP. </a:t>
            </a:r>
          </a:p>
          <a:p>
            <a:pPr algn="ctr"/>
            <a:endParaRPr lang="en-US" sz="2000" dirty="0">
              <a:latin typeface="Calibri" panose="020F0502020204030204" pitchFamily="34" charset="0"/>
              <a:cs typeface="Calibri" panose="020F0502020204030204" pitchFamily="34" charset="0"/>
            </a:endParaRPr>
          </a:p>
          <a:p>
            <a:endParaRPr lang="en-US" sz="2000" u="sng" dirty="0">
              <a:latin typeface="Calibri" panose="020F0502020204030204" pitchFamily="34" charset="0"/>
              <a:cs typeface="Calibri" panose="020F0502020204030204" pitchFamily="34" charset="0"/>
            </a:endParaRPr>
          </a:p>
          <a:p>
            <a:r>
              <a:rPr lang="en-US" sz="2000" b="1" u="sng" dirty="0">
                <a:solidFill>
                  <a:srgbClr val="A5CE3A"/>
                </a:solidFill>
                <a:latin typeface="Calibri" panose="020F0502020204030204" pitchFamily="34" charset="0"/>
                <a:cs typeface="Calibri" panose="020F0502020204030204" pitchFamily="34" charset="0"/>
              </a:rPr>
              <a:t>Responsible People: </a:t>
            </a:r>
          </a:p>
          <a:p>
            <a:r>
              <a:rPr lang="en-US" dirty="0">
                <a:latin typeface="Calibri" panose="020F0502020204030204" pitchFamily="34" charset="0"/>
                <a:cs typeface="Calibri" panose="020F0502020204030204" pitchFamily="34" charset="0"/>
              </a:rPr>
              <a:t>Shasta Head Start has designated the HR Manager, </a:t>
            </a:r>
            <a:r>
              <a:rPr lang="en-US" b="1" dirty="0">
                <a:latin typeface="Calibri" panose="020F0502020204030204" pitchFamily="34" charset="0"/>
                <a:cs typeface="Calibri" panose="020F0502020204030204" pitchFamily="34" charset="0"/>
              </a:rPr>
              <a:t>Kaylee Cambra</a:t>
            </a:r>
            <a:r>
              <a:rPr lang="en-US" dirty="0">
                <a:latin typeface="Calibri" panose="020F0502020204030204" pitchFamily="34" charset="0"/>
                <a:cs typeface="Calibri" panose="020F0502020204030204" pitchFamily="34" charset="0"/>
              </a:rPr>
              <a:t>, as the WVPP Administrator.</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Alternate people with responsibilities include:</a:t>
            </a:r>
          </a:p>
          <a:p>
            <a:pPr marL="285750" indent="-285750">
              <a:buFont typeface="Arial" panose="020B0604020202020204" pitchFamily="34" charset="0"/>
              <a:buChar char="•"/>
            </a:pPr>
            <a:r>
              <a:rPr lang="en-US" b="1" dirty="0">
                <a:latin typeface="Calibri" panose="020F0502020204030204" pitchFamily="34" charset="0"/>
                <a:cs typeface="Calibri" panose="020F0502020204030204" pitchFamily="34" charset="0"/>
              </a:rPr>
              <a:t>Gordon Chatham</a:t>
            </a:r>
            <a:r>
              <a:rPr lang="en-US" dirty="0">
                <a:latin typeface="Calibri" panose="020F0502020204030204" pitchFamily="34" charset="0"/>
                <a:cs typeface="Calibri" panose="020F0502020204030204" pitchFamily="34" charset="0"/>
              </a:rPr>
              <a:t>, Executive Director</a:t>
            </a:r>
          </a:p>
          <a:p>
            <a:pPr marL="285750" indent="-285750">
              <a:buFont typeface="Arial" panose="020B0604020202020204" pitchFamily="34" charset="0"/>
              <a:buChar char="•"/>
            </a:pPr>
            <a:r>
              <a:rPr lang="en-US" b="1" dirty="0">
                <a:latin typeface="Calibri" panose="020F0502020204030204" pitchFamily="34" charset="0"/>
                <a:cs typeface="Calibri" panose="020F0502020204030204" pitchFamily="34" charset="0"/>
              </a:rPr>
              <a:t>Hunter Ashmun</a:t>
            </a:r>
            <a:r>
              <a:rPr lang="en-US" dirty="0">
                <a:latin typeface="Calibri" panose="020F0502020204030204" pitchFamily="34" charset="0"/>
                <a:cs typeface="Calibri" panose="020F0502020204030204" pitchFamily="34" charset="0"/>
              </a:rPr>
              <a:t>, HR Training and Development Coordinator </a:t>
            </a:r>
          </a:p>
          <a:p>
            <a:pPr marL="285750" indent="-285750">
              <a:buFont typeface="Arial" panose="020B0604020202020204" pitchFamily="34" charset="0"/>
              <a:buChar char="•"/>
            </a:pPr>
            <a:r>
              <a:rPr lang="en-US" b="1" dirty="0">
                <a:latin typeface="Calibri" panose="020F0502020204030204" pitchFamily="34" charset="0"/>
                <a:cs typeface="Calibri" panose="020F0502020204030204" pitchFamily="34" charset="0"/>
              </a:rPr>
              <a:t>Supervisors</a:t>
            </a:r>
            <a:r>
              <a:rPr lang="en-US" dirty="0">
                <a:latin typeface="Calibri" panose="020F0502020204030204" pitchFamily="34" charset="0"/>
                <a:cs typeface="Calibri" panose="020F0502020204030204" pitchFamily="34" charset="0"/>
              </a:rPr>
              <a:t>, Directors, Managers, Site Supervisors, Head Teachers</a:t>
            </a:r>
          </a:p>
        </p:txBody>
      </p:sp>
      <p:sp>
        <p:nvSpPr>
          <p:cNvPr id="5" name="TextBox 4">
            <a:extLst>
              <a:ext uri="{FF2B5EF4-FFF2-40B4-BE49-F238E27FC236}">
                <a16:creationId xmlns:a16="http://schemas.microsoft.com/office/drawing/2014/main" id="{C6444E18-29DA-12A0-DB20-0FFE99B85BB4}"/>
              </a:ext>
            </a:extLst>
          </p:cNvPr>
          <p:cNvSpPr txBox="1"/>
          <p:nvPr/>
        </p:nvSpPr>
        <p:spPr>
          <a:xfrm>
            <a:off x="512684" y="949912"/>
            <a:ext cx="11166630" cy="984885"/>
          </a:xfrm>
          <a:prstGeom prst="rect">
            <a:avLst/>
          </a:prstGeom>
          <a:noFill/>
        </p:spPr>
        <p:txBody>
          <a:bodyPr wrap="square" rtlCol="0">
            <a:spAutoFit/>
          </a:bodyPr>
          <a:lstStyle/>
          <a:p>
            <a:r>
              <a:rPr lang="en-US" sz="2000" dirty="0">
                <a:latin typeface="Calibri" panose="020F0502020204030204" pitchFamily="34" charset="0"/>
                <a:cs typeface="Calibri" panose="020F0502020204030204" pitchFamily="34" charset="0"/>
              </a:rPr>
              <a:t>The WVPP can be found and obtained through the </a:t>
            </a:r>
            <a:r>
              <a:rPr lang="en-US" sz="2000" b="1" dirty="0">
                <a:solidFill>
                  <a:srgbClr val="A5CE3A"/>
                </a:solidFill>
                <a:latin typeface="Calibri" panose="020F0502020204030204" pitchFamily="34" charset="0"/>
                <a:cs typeface="Calibri" panose="020F0502020204030204" pitchFamily="34" charset="0"/>
              </a:rPr>
              <a:t>Standard Operating Procedures Portal </a:t>
            </a:r>
            <a:r>
              <a:rPr lang="en-US" sz="2000" dirty="0">
                <a:latin typeface="Calibri" panose="020F0502020204030204" pitchFamily="34" charset="0"/>
                <a:cs typeface="Calibri" panose="020F0502020204030204" pitchFamily="34" charset="0"/>
              </a:rPr>
              <a:t>(SOP) under section </a:t>
            </a:r>
            <a:r>
              <a:rPr lang="en-US" sz="2000">
                <a:latin typeface="Calibri" panose="020F0502020204030204" pitchFamily="34" charset="0"/>
                <a:cs typeface="Calibri" panose="020F0502020204030204" pitchFamily="34" charset="0"/>
              </a:rPr>
              <a:t>(</a:t>
            </a:r>
            <a:r>
              <a:rPr lang="en-US" sz="2000" i="1">
                <a:latin typeface="Calibri" panose="020F0502020204030204" pitchFamily="34" charset="0"/>
                <a:cs typeface="Calibri" panose="020F0502020204030204" pitchFamily="34" charset="0"/>
              </a:rPr>
              <a:t>7.5.1.5</a:t>
            </a:r>
            <a:r>
              <a:rPr lang="en-US" sz="200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586783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val 20">
            <a:extLst>
              <a:ext uri="{FF2B5EF4-FFF2-40B4-BE49-F238E27FC236}">
                <a16:creationId xmlns:a16="http://schemas.microsoft.com/office/drawing/2014/main" id="{988DD003-DE60-746C-4BB4-44C28E716EC2}"/>
              </a:ext>
            </a:extLst>
          </p:cNvPr>
          <p:cNvSpPr/>
          <p:nvPr/>
        </p:nvSpPr>
        <p:spPr>
          <a:xfrm>
            <a:off x="2785970" y="6063051"/>
            <a:ext cx="1216241" cy="1056158"/>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2F80B537-EDFD-EC14-ECCE-122CA6873513}"/>
              </a:ext>
            </a:extLst>
          </p:cNvPr>
          <p:cNvSpPr/>
          <p:nvPr/>
        </p:nvSpPr>
        <p:spPr>
          <a:xfrm>
            <a:off x="4254992" y="5801842"/>
            <a:ext cx="1216241" cy="1056158"/>
          </a:xfrm>
          <a:prstGeom prst="ellips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BE0F3D6B-8D33-7254-A34B-0BD0DD0AFEC0}"/>
              </a:ext>
            </a:extLst>
          </p:cNvPr>
          <p:cNvSpPr/>
          <p:nvPr/>
        </p:nvSpPr>
        <p:spPr>
          <a:xfrm>
            <a:off x="9217240" y="5810569"/>
            <a:ext cx="1216241" cy="1056158"/>
          </a:xfrm>
          <a:prstGeom prst="ellips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346CCB0-C9FF-BBC1-B176-4104AE57BDCE}"/>
              </a:ext>
            </a:extLst>
          </p:cNvPr>
          <p:cNvSpPr txBox="1"/>
          <p:nvPr/>
        </p:nvSpPr>
        <p:spPr>
          <a:xfrm>
            <a:off x="3082770" y="807868"/>
            <a:ext cx="6026459" cy="646331"/>
          </a:xfrm>
          <a:prstGeom prst="rect">
            <a:avLst/>
          </a:prstGeom>
          <a:noFill/>
          <a:ln w="28575">
            <a:solidFill>
              <a:srgbClr val="A5CE3A"/>
            </a:solidFill>
          </a:ln>
        </p:spPr>
        <p:txBody>
          <a:bodyPr wrap="square" rtlCol="0">
            <a:spAutoFit/>
          </a:bodyPr>
          <a:lstStyle/>
          <a:p>
            <a:r>
              <a:rPr lang="en-US" sz="3600" dirty="0">
                <a:latin typeface="Calibri" panose="020F0502020204030204" pitchFamily="34" charset="0"/>
                <a:cs typeface="Calibri" panose="020F0502020204030204" pitchFamily="34" charset="0"/>
              </a:rPr>
              <a:t>Employee’s Active Involvement </a:t>
            </a:r>
          </a:p>
        </p:txBody>
      </p:sp>
      <p:sp>
        <p:nvSpPr>
          <p:cNvPr id="5" name="Arc 4">
            <a:extLst>
              <a:ext uri="{FF2B5EF4-FFF2-40B4-BE49-F238E27FC236}">
                <a16:creationId xmlns:a16="http://schemas.microsoft.com/office/drawing/2014/main" id="{1EB30BCB-428F-BE64-1827-FAE65FD48A66}"/>
              </a:ext>
            </a:extLst>
          </p:cNvPr>
          <p:cNvSpPr/>
          <p:nvPr/>
        </p:nvSpPr>
        <p:spPr>
          <a:xfrm rot="252790">
            <a:off x="6478727" y="172873"/>
            <a:ext cx="5011946" cy="4330083"/>
          </a:xfrm>
          <a:prstGeom prst="arc">
            <a:avLst/>
          </a:prstGeom>
          <a:noFill/>
          <a:ln w="76200">
            <a:solidFill>
              <a:srgbClr val="A5CE3A"/>
            </a:solidFill>
            <a:prstDash val="dash"/>
            <a:extLst>
              <a:ext uri="{C807C97D-BFC1-408E-A445-0C87EB9F89A2}">
                <ask:lineSketchStyleProps xmlns:ask="http://schemas.microsoft.com/office/drawing/2018/sketchyshapes" sd="2587090981">
                  <a:custGeom>
                    <a:avLst/>
                    <a:gdLst>
                      <a:gd name="connsiteX0" fmla="*/ 2277122 w 4554245"/>
                      <a:gd name="connsiteY0" fmla="*/ 0 h 4330083"/>
                      <a:gd name="connsiteX1" fmla="*/ 4554245 w 4554245"/>
                      <a:gd name="connsiteY1" fmla="*/ 2165042 h 4330083"/>
                      <a:gd name="connsiteX2" fmla="*/ 3984965 w 4554245"/>
                      <a:gd name="connsiteY2" fmla="*/ 2165042 h 4330083"/>
                      <a:gd name="connsiteX3" fmla="*/ 3461226 w 4554245"/>
                      <a:gd name="connsiteY3" fmla="*/ 2165042 h 4330083"/>
                      <a:gd name="connsiteX4" fmla="*/ 2891946 w 4554245"/>
                      <a:gd name="connsiteY4" fmla="*/ 2165042 h 4330083"/>
                      <a:gd name="connsiteX5" fmla="*/ 2277123 w 4554245"/>
                      <a:gd name="connsiteY5" fmla="*/ 2165042 h 4330083"/>
                      <a:gd name="connsiteX6" fmla="*/ 2277122 w 4554245"/>
                      <a:gd name="connsiteY6" fmla="*/ 0 h 4330083"/>
                      <a:gd name="connsiteX0" fmla="*/ 2277122 w 4554245"/>
                      <a:gd name="connsiteY0" fmla="*/ 0 h 4330083"/>
                      <a:gd name="connsiteX1" fmla="*/ 4554245 w 4554245"/>
                      <a:gd name="connsiteY1" fmla="*/ 2165042 h 4330083"/>
                    </a:gdLst>
                    <a:ahLst/>
                    <a:cxnLst>
                      <a:cxn ang="0">
                        <a:pos x="connsiteX0" y="connsiteY0"/>
                      </a:cxn>
                      <a:cxn ang="0">
                        <a:pos x="connsiteX1" y="connsiteY1"/>
                      </a:cxn>
                    </a:cxnLst>
                    <a:rect l="l" t="t" r="r" b="b"/>
                    <a:pathLst>
                      <a:path w="4554245" h="4330083" stroke="0" extrusionOk="0">
                        <a:moveTo>
                          <a:pt x="2277122" y="0"/>
                        </a:moveTo>
                        <a:cubicBezTo>
                          <a:pt x="3551929" y="-96933"/>
                          <a:pt x="4342565" y="1029042"/>
                          <a:pt x="4554245" y="2165042"/>
                        </a:cubicBezTo>
                        <a:cubicBezTo>
                          <a:pt x="4409730" y="2229943"/>
                          <a:pt x="4169302" y="2138798"/>
                          <a:pt x="3984965" y="2165042"/>
                        </a:cubicBezTo>
                        <a:cubicBezTo>
                          <a:pt x="3800628" y="2191286"/>
                          <a:pt x="3626063" y="2113893"/>
                          <a:pt x="3461226" y="2165042"/>
                        </a:cubicBezTo>
                        <a:cubicBezTo>
                          <a:pt x="3296389" y="2216191"/>
                          <a:pt x="3068292" y="2164515"/>
                          <a:pt x="2891946" y="2165042"/>
                        </a:cubicBezTo>
                        <a:cubicBezTo>
                          <a:pt x="2715600" y="2165569"/>
                          <a:pt x="2452873" y="2134049"/>
                          <a:pt x="2277123" y="2165042"/>
                        </a:cubicBezTo>
                        <a:cubicBezTo>
                          <a:pt x="2335024" y="1532810"/>
                          <a:pt x="2356242" y="754136"/>
                          <a:pt x="2277122" y="0"/>
                        </a:cubicBezTo>
                        <a:close/>
                      </a:path>
                      <a:path w="4554245" h="4330083" fill="none" extrusionOk="0">
                        <a:moveTo>
                          <a:pt x="2277122" y="0"/>
                        </a:moveTo>
                        <a:cubicBezTo>
                          <a:pt x="3580861" y="-155602"/>
                          <a:pt x="4353073" y="933716"/>
                          <a:pt x="4554245" y="2165042"/>
                        </a:cubicBezTo>
                      </a:path>
                    </a:pathLst>
                  </a:custGeom>
                  <ask:type>
                    <ask:lineSketchNone/>
                  </ask:type>
                </ask:lineSketchStyleProps>
              </a:ext>
            </a:extLst>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Arc 5">
            <a:extLst>
              <a:ext uri="{FF2B5EF4-FFF2-40B4-BE49-F238E27FC236}">
                <a16:creationId xmlns:a16="http://schemas.microsoft.com/office/drawing/2014/main" id="{2650A172-5AC1-D349-79B4-D858DEFA3FE1}"/>
              </a:ext>
            </a:extLst>
          </p:cNvPr>
          <p:cNvSpPr/>
          <p:nvPr/>
        </p:nvSpPr>
        <p:spPr>
          <a:xfrm rot="11172498">
            <a:off x="576796" y="-1992168"/>
            <a:ext cx="5011946" cy="4330083"/>
          </a:xfrm>
          <a:prstGeom prst="arc">
            <a:avLst/>
          </a:prstGeom>
          <a:noFill/>
          <a:ln w="76200">
            <a:solidFill>
              <a:srgbClr val="A5CE3A"/>
            </a:solidFill>
            <a:prstDash val="dash"/>
            <a:extLst>
              <a:ext uri="{C807C97D-BFC1-408E-A445-0C87EB9F89A2}">
                <ask:lineSketchStyleProps xmlns:ask="http://schemas.microsoft.com/office/drawing/2018/sketchyshapes" sd="2587090981">
                  <a:custGeom>
                    <a:avLst/>
                    <a:gdLst>
                      <a:gd name="connsiteX0" fmla="*/ 2277122 w 4554245"/>
                      <a:gd name="connsiteY0" fmla="*/ 0 h 4330083"/>
                      <a:gd name="connsiteX1" fmla="*/ 4554245 w 4554245"/>
                      <a:gd name="connsiteY1" fmla="*/ 2165042 h 4330083"/>
                      <a:gd name="connsiteX2" fmla="*/ 3984965 w 4554245"/>
                      <a:gd name="connsiteY2" fmla="*/ 2165042 h 4330083"/>
                      <a:gd name="connsiteX3" fmla="*/ 3461226 w 4554245"/>
                      <a:gd name="connsiteY3" fmla="*/ 2165042 h 4330083"/>
                      <a:gd name="connsiteX4" fmla="*/ 2891946 w 4554245"/>
                      <a:gd name="connsiteY4" fmla="*/ 2165042 h 4330083"/>
                      <a:gd name="connsiteX5" fmla="*/ 2277123 w 4554245"/>
                      <a:gd name="connsiteY5" fmla="*/ 2165042 h 4330083"/>
                      <a:gd name="connsiteX6" fmla="*/ 2277122 w 4554245"/>
                      <a:gd name="connsiteY6" fmla="*/ 0 h 4330083"/>
                      <a:gd name="connsiteX0" fmla="*/ 2277122 w 4554245"/>
                      <a:gd name="connsiteY0" fmla="*/ 0 h 4330083"/>
                      <a:gd name="connsiteX1" fmla="*/ 4554245 w 4554245"/>
                      <a:gd name="connsiteY1" fmla="*/ 2165042 h 4330083"/>
                    </a:gdLst>
                    <a:ahLst/>
                    <a:cxnLst>
                      <a:cxn ang="0">
                        <a:pos x="connsiteX0" y="connsiteY0"/>
                      </a:cxn>
                      <a:cxn ang="0">
                        <a:pos x="connsiteX1" y="connsiteY1"/>
                      </a:cxn>
                    </a:cxnLst>
                    <a:rect l="l" t="t" r="r" b="b"/>
                    <a:pathLst>
                      <a:path w="4554245" h="4330083" stroke="0" extrusionOk="0">
                        <a:moveTo>
                          <a:pt x="2277122" y="0"/>
                        </a:moveTo>
                        <a:cubicBezTo>
                          <a:pt x="3551929" y="-96933"/>
                          <a:pt x="4342565" y="1029042"/>
                          <a:pt x="4554245" y="2165042"/>
                        </a:cubicBezTo>
                        <a:cubicBezTo>
                          <a:pt x="4409730" y="2229943"/>
                          <a:pt x="4169302" y="2138798"/>
                          <a:pt x="3984965" y="2165042"/>
                        </a:cubicBezTo>
                        <a:cubicBezTo>
                          <a:pt x="3800628" y="2191286"/>
                          <a:pt x="3626063" y="2113893"/>
                          <a:pt x="3461226" y="2165042"/>
                        </a:cubicBezTo>
                        <a:cubicBezTo>
                          <a:pt x="3296389" y="2216191"/>
                          <a:pt x="3068292" y="2164515"/>
                          <a:pt x="2891946" y="2165042"/>
                        </a:cubicBezTo>
                        <a:cubicBezTo>
                          <a:pt x="2715600" y="2165569"/>
                          <a:pt x="2452873" y="2134049"/>
                          <a:pt x="2277123" y="2165042"/>
                        </a:cubicBezTo>
                        <a:cubicBezTo>
                          <a:pt x="2335024" y="1532810"/>
                          <a:pt x="2356242" y="754136"/>
                          <a:pt x="2277122" y="0"/>
                        </a:cubicBezTo>
                        <a:close/>
                      </a:path>
                      <a:path w="4554245" h="4330083" fill="none" extrusionOk="0">
                        <a:moveTo>
                          <a:pt x="2277122" y="0"/>
                        </a:moveTo>
                        <a:cubicBezTo>
                          <a:pt x="3580861" y="-155602"/>
                          <a:pt x="4353073" y="933716"/>
                          <a:pt x="4554245" y="2165042"/>
                        </a:cubicBezTo>
                      </a:path>
                    </a:pathLst>
                  </a:custGeom>
                  <ask:type>
                    <ask:lineSketchNone/>
                  </ask:type>
                </ask:lineSketchStyleProps>
              </a:ext>
            </a:extLst>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99E96913-CF88-332D-EF20-65270D234045}"/>
              </a:ext>
            </a:extLst>
          </p:cNvPr>
          <p:cNvSpPr txBox="1"/>
          <p:nvPr/>
        </p:nvSpPr>
        <p:spPr>
          <a:xfrm>
            <a:off x="849297" y="2260867"/>
            <a:ext cx="10227076" cy="3373359"/>
          </a:xfrm>
          <a:prstGeom prst="rect">
            <a:avLst/>
          </a:prstGeom>
          <a:noFill/>
        </p:spPr>
        <p:txBody>
          <a:bodyPr wrap="square" rtlCol="0">
            <a:spAutoFit/>
          </a:bodyPr>
          <a:lstStyle/>
          <a:p>
            <a:pPr algn="ctr">
              <a:lnSpc>
                <a:spcPct val="150000"/>
              </a:lnSpc>
            </a:pPr>
            <a:r>
              <a:rPr lang="en-US" dirty="0">
                <a:latin typeface="Calibri" panose="020F0502020204030204" pitchFamily="34" charset="0"/>
                <a:cs typeface="Calibri" panose="020F0502020204030204" pitchFamily="34" charset="0"/>
              </a:rPr>
              <a:t>All </a:t>
            </a:r>
            <a:r>
              <a:rPr lang="en-US" b="1" dirty="0">
                <a:latin typeface="Calibri" panose="020F0502020204030204" pitchFamily="34" charset="0"/>
                <a:cs typeface="Calibri" panose="020F0502020204030204" pitchFamily="34" charset="0"/>
              </a:rPr>
              <a:t>Shasta Head Start </a:t>
            </a:r>
            <a:r>
              <a:rPr lang="en-US" dirty="0">
                <a:latin typeface="Calibri" panose="020F0502020204030204" pitchFamily="34" charset="0"/>
                <a:cs typeface="Calibri" panose="020F0502020204030204" pitchFamily="34" charset="0"/>
              </a:rPr>
              <a:t>employees share the responsibility for creating and maintaining a safe environment, free from workplace violence. Employees are encouraged to participate in identifying, evaluating, and correcting workplace violence during their monthly site meetings (quarterly for Admin staff). This can include brainstorming sessions, discussions of recent incidents, reviews of safety procedures, and suggestions for procedure changes. </a:t>
            </a:r>
            <a:r>
              <a:rPr lang="en-US" dirty="0">
                <a:latin typeface="Calibri" panose="020F0502020204030204" pitchFamily="34" charset="0"/>
                <a:cs typeface="Times New Roman" panose="02020603050405020304" pitchFamily="18" charset="0"/>
              </a:rPr>
              <a:t>E</a:t>
            </a:r>
            <a:r>
              <a:rPr lang="en-US" sz="1800" dirty="0">
                <a:effectLst/>
                <a:latin typeface="Calibri" panose="020F0502020204030204" pitchFamily="34" charset="0"/>
                <a:ea typeface="Calibri" panose="020F0502020204030204" pitchFamily="34" charset="0"/>
                <a:cs typeface="Times New Roman" panose="02020603050405020304" pitchFamily="18" charset="0"/>
              </a:rPr>
              <a:t>mployees are also encouraged to participate in identifying and reporting workplace violence, as well as designing and implementing their ideas for the development and training of the plan through direct contact with their supervisor or the WVPP Administrator. Direct contact can include in person conversation, encrypted email, or phone call/voicemail.</a:t>
            </a:r>
            <a:endParaRPr lang="en-US" dirty="0">
              <a:latin typeface="Calibri" panose="020F0502020204030204" pitchFamily="34" charset="0"/>
              <a:cs typeface="Calibri" panose="020F0502020204030204" pitchFamily="34" charset="0"/>
            </a:endParaRPr>
          </a:p>
        </p:txBody>
      </p:sp>
      <p:sp>
        <p:nvSpPr>
          <p:cNvPr id="10" name="Oval 9">
            <a:extLst>
              <a:ext uri="{FF2B5EF4-FFF2-40B4-BE49-F238E27FC236}">
                <a16:creationId xmlns:a16="http://schemas.microsoft.com/office/drawing/2014/main" id="{97C863CC-3636-31E9-487A-393A6EDD9A4E}"/>
              </a:ext>
            </a:extLst>
          </p:cNvPr>
          <p:cNvSpPr/>
          <p:nvPr/>
        </p:nvSpPr>
        <p:spPr>
          <a:xfrm>
            <a:off x="5171982" y="5777455"/>
            <a:ext cx="1216241" cy="1056158"/>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88203FB9-6629-69AE-33FE-55CB8C74CF60}"/>
              </a:ext>
            </a:extLst>
          </p:cNvPr>
          <p:cNvSpPr/>
          <p:nvPr/>
        </p:nvSpPr>
        <p:spPr>
          <a:xfrm>
            <a:off x="3178852" y="5466611"/>
            <a:ext cx="1216241" cy="1056158"/>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6EB3D6A-E0F8-966C-EABC-70151CACA365}"/>
              </a:ext>
            </a:extLst>
          </p:cNvPr>
          <p:cNvSpPr/>
          <p:nvPr/>
        </p:nvSpPr>
        <p:spPr>
          <a:xfrm>
            <a:off x="5881271" y="6138908"/>
            <a:ext cx="1216241" cy="1056158"/>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7067E20D-B0FF-7E16-A134-70F345A44D0A}"/>
              </a:ext>
            </a:extLst>
          </p:cNvPr>
          <p:cNvSpPr/>
          <p:nvPr/>
        </p:nvSpPr>
        <p:spPr>
          <a:xfrm>
            <a:off x="6218808" y="5725668"/>
            <a:ext cx="1216241" cy="1056158"/>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E97A9D42-22D1-00C5-4357-FB2DC5D84624}"/>
              </a:ext>
            </a:extLst>
          </p:cNvPr>
          <p:cNvSpPr/>
          <p:nvPr/>
        </p:nvSpPr>
        <p:spPr>
          <a:xfrm>
            <a:off x="6967121" y="6242481"/>
            <a:ext cx="1216241" cy="1056158"/>
          </a:xfrm>
          <a:prstGeom prst="ellips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801197D-DD1D-A542-4732-F3656CA37771}"/>
              </a:ext>
            </a:extLst>
          </p:cNvPr>
          <p:cNvSpPr/>
          <p:nvPr/>
        </p:nvSpPr>
        <p:spPr>
          <a:xfrm>
            <a:off x="7892988" y="5894773"/>
            <a:ext cx="1216241" cy="1056158"/>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FBC812EC-C068-5D41-1925-03E6CE243EED}"/>
              </a:ext>
            </a:extLst>
          </p:cNvPr>
          <p:cNvSpPr/>
          <p:nvPr/>
        </p:nvSpPr>
        <p:spPr>
          <a:xfrm>
            <a:off x="8724529" y="6209644"/>
            <a:ext cx="1216241" cy="1056158"/>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5EBBA05-9AD8-7456-3C78-5BDA952053EE}"/>
              </a:ext>
            </a:extLst>
          </p:cNvPr>
          <p:cNvSpPr/>
          <p:nvPr/>
        </p:nvSpPr>
        <p:spPr>
          <a:xfrm>
            <a:off x="9567168" y="6242481"/>
            <a:ext cx="1216241" cy="1056158"/>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7B43D908-F62F-C0AE-5008-F793FFA2EA94}"/>
              </a:ext>
            </a:extLst>
          </p:cNvPr>
          <p:cNvSpPr/>
          <p:nvPr/>
        </p:nvSpPr>
        <p:spPr>
          <a:xfrm>
            <a:off x="10314373" y="5914475"/>
            <a:ext cx="1216241" cy="1056158"/>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3641C6DE-74C0-A287-9501-272185B42D5A}"/>
              </a:ext>
            </a:extLst>
          </p:cNvPr>
          <p:cNvSpPr/>
          <p:nvPr/>
        </p:nvSpPr>
        <p:spPr>
          <a:xfrm>
            <a:off x="11076373" y="6138908"/>
            <a:ext cx="1216241" cy="1056158"/>
          </a:xfrm>
          <a:prstGeom prst="ellips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2EDEF437-154C-6DD1-3D38-959A2B8972F1}"/>
              </a:ext>
            </a:extLst>
          </p:cNvPr>
          <p:cNvSpPr/>
          <p:nvPr/>
        </p:nvSpPr>
        <p:spPr>
          <a:xfrm>
            <a:off x="1940973" y="5948489"/>
            <a:ext cx="1216241" cy="1056158"/>
          </a:xfrm>
          <a:prstGeom prst="ellips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EAB5D0C7-4EFE-0C96-7F70-9029FAA698E2}"/>
              </a:ext>
            </a:extLst>
          </p:cNvPr>
          <p:cNvSpPr/>
          <p:nvPr/>
        </p:nvSpPr>
        <p:spPr>
          <a:xfrm>
            <a:off x="1105986" y="6077704"/>
            <a:ext cx="1216241" cy="1056158"/>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9AC9FEEF-1077-07A4-4F60-BCA9D964B861}"/>
              </a:ext>
            </a:extLst>
          </p:cNvPr>
          <p:cNvSpPr/>
          <p:nvPr/>
        </p:nvSpPr>
        <p:spPr>
          <a:xfrm>
            <a:off x="3713455" y="6034880"/>
            <a:ext cx="1216241" cy="1056158"/>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EF51DA30-E397-A73C-98A4-35DA32381CC9}"/>
              </a:ext>
            </a:extLst>
          </p:cNvPr>
          <p:cNvSpPr/>
          <p:nvPr/>
        </p:nvSpPr>
        <p:spPr>
          <a:xfrm>
            <a:off x="4828527" y="6171602"/>
            <a:ext cx="1216241" cy="1056158"/>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E75E8CD-84F3-DFE2-24C3-5D7BA2CA2944}"/>
              </a:ext>
            </a:extLst>
          </p:cNvPr>
          <p:cNvSpPr/>
          <p:nvPr/>
        </p:nvSpPr>
        <p:spPr>
          <a:xfrm>
            <a:off x="109421" y="6112930"/>
            <a:ext cx="1216241" cy="1056158"/>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DC0F37A-A758-F4EB-6581-1D693F9F9FBD}"/>
              </a:ext>
            </a:extLst>
          </p:cNvPr>
          <p:cNvSpPr/>
          <p:nvPr/>
        </p:nvSpPr>
        <p:spPr>
          <a:xfrm>
            <a:off x="-462612" y="5883987"/>
            <a:ext cx="1216241" cy="1056158"/>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CEDB03D0-7245-8872-2268-4E7608310AB6}"/>
              </a:ext>
            </a:extLst>
          </p:cNvPr>
          <p:cNvSpPr/>
          <p:nvPr/>
        </p:nvSpPr>
        <p:spPr>
          <a:xfrm>
            <a:off x="584214" y="5714402"/>
            <a:ext cx="1216241" cy="1056158"/>
          </a:xfrm>
          <a:prstGeom prst="ellips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4224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sosceles Triangle 3">
            <a:extLst>
              <a:ext uri="{FF2B5EF4-FFF2-40B4-BE49-F238E27FC236}">
                <a16:creationId xmlns:a16="http://schemas.microsoft.com/office/drawing/2014/main" id="{9783C7D5-CAF5-2BAE-E6D3-4E4165D0FCF2}"/>
              </a:ext>
            </a:extLst>
          </p:cNvPr>
          <p:cNvSpPr/>
          <p:nvPr/>
        </p:nvSpPr>
        <p:spPr>
          <a:xfrm rot="10800000">
            <a:off x="-346526" y="0"/>
            <a:ext cx="2290439" cy="6858000"/>
          </a:xfrm>
          <a:prstGeom prst="triangle">
            <a:avLst/>
          </a:prstGeom>
          <a:solidFill>
            <a:srgbClr val="61CBF4">
              <a:alpha val="9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a:extLst>
              <a:ext uri="{FF2B5EF4-FFF2-40B4-BE49-F238E27FC236}">
                <a16:creationId xmlns:a16="http://schemas.microsoft.com/office/drawing/2014/main" id="{20B42992-537F-EFC2-2DB0-5DDAB34C897F}"/>
              </a:ext>
            </a:extLst>
          </p:cNvPr>
          <p:cNvSpPr/>
          <p:nvPr/>
        </p:nvSpPr>
        <p:spPr>
          <a:xfrm rot="10800000">
            <a:off x="1934461" y="0"/>
            <a:ext cx="2290439" cy="6858000"/>
          </a:xfrm>
          <a:prstGeom prst="triangle">
            <a:avLst/>
          </a:prstGeom>
          <a:solidFill>
            <a:srgbClr val="61CBF4">
              <a:alpha val="8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Isosceles Triangle 5">
            <a:extLst>
              <a:ext uri="{FF2B5EF4-FFF2-40B4-BE49-F238E27FC236}">
                <a16:creationId xmlns:a16="http://schemas.microsoft.com/office/drawing/2014/main" id="{EB9A6BC8-F4D4-76FF-4FC3-613940D4FA6E}"/>
              </a:ext>
            </a:extLst>
          </p:cNvPr>
          <p:cNvSpPr/>
          <p:nvPr/>
        </p:nvSpPr>
        <p:spPr>
          <a:xfrm>
            <a:off x="796834" y="-9"/>
            <a:ext cx="2290439" cy="6858000"/>
          </a:xfrm>
          <a:prstGeom prst="triangle">
            <a:avLst/>
          </a:prstGeom>
          <a:solidFill>
            <a:srgbClr val="61CBF4">
              <a:alpha val="8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a:extLst>
              <a:ext uri="{FF2B5EF4-FFF2-40B4-BE49-F238E27FC236}">
                <a16:creationId xmlns:a16="http://schemas.microsoft.com/office/drawing/2014/main" id="{DB51A979-B285-29BB-10A1-4E4E9FA830D5}"/>
              </a:ext>
            </a:extLst>
          </p:cNvPr>
          <p:cNvSpPr/>
          <p:nvPr/>
        </p:nvSpPr>
        <p:spPr>
          <a:xfrm rot="10800000">
            <a:off x="4211575" y="0"/>
            <a:ext cx="2290439" cy="6858000"/>
          </a:xfrm>
          <a:prstGeom prst="triangle">
            <a:avLst/>
          </a:prstGeom>
          <a:solidFill>
            <a:srgbClr val="61CBF4">
              <a:alpha val="7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Isosceles Triangle 7">
            <a:extLst>
              <a:ext uri="{FF2B5EF4-FFF2-40B4-BE49-F238E27FC236}">
                <a16:creationId xmlns:a16="http://schemas.microsoft.com/office/drawing/2014/main" id="{442E83D0-28CD-A665-D77B-B7BE08BA48F7}"/>
              </a:ext>
            </a:extLst>
          </p:cNvPr>
          <p:cNvSpPr/>
          <p:nvPr/>
        </p:nvSpPr>
        <p:spPr>
          <a:xfrm rot="10800000">
            <a:off x="6487069" y="0"/>
            <a:ext cx="2290439" cy="6858000"/>
          </a:xfrm>
          <a:prstGeom prst="triangle">
            <a:avLst/>
          </a:prstGeom>
          <a:solidFill>
            <a:srgbClr val="61CBF4">
              <a:alpha val="6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a:extLst>
              <a:ext uri="{FF2B5EF4-FFF2-40B4-BE49-F238E27FC236}">
                <a16:creationId xmlns:a16="http://schemas.microsoft.com/office/drawing/2014/main" id="{2544385D-8497-ED5F-3601-A215D44C8DDE}"/>
              </a:ext>
            </a:extLst>
          </p:cNvPr>
          <p:cNvSpPr/>
          <p:nvPr/>
        </p:nvSpPr>
        <p:spPr>
          <a:xfrm>
            <a:off x="3072839" y="0"/>
            <a:ext cx="2290439" cy="6858000"/>
          </a:xfrm>
          <a:prstGeom prst="triangle">
            <a:avLst/>
          </a:prstGeom>
          <a:solidFill>
            <a:srgbClr val="61CBF4">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Isosceles Triangle 9">
            <a:extLst>
              <a:ext uri="{FF2B5EF4-FFF2-40B4-BE49-F238E27FC236}">
                <a16:creationId xmlns:a16="http://schemas.microsoft.com/office/drawing/2014/main" id="{C8787EEB-B7F1-6FDE-6879-B119BB3A4904}"/>
              </a:ext>
            </a:extLst>
          </p:cNvPr>
          <p:cNvSpPr/>
          <p:nvPr/>
        </p:nvSpPr>
        <p:spPr>
          <a:xfrm>
            <a:off x="5349583" y="-9"/>
            <a:ext cx="2290439" cy="6858000"/>
          </a:xfrm>
          <a:prstGeom prst="triangle">
            <a:avLst/>
          </a:prstGeom>
          <a:solidFill>
            <a:srgbClr val="61CBF4">
              <a:alpha val="6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a:extLst>
              <a:ext uri="{FF2B5EF4-FFF2-40B4-BE49-F238E27FC236}">
                <a16:creationId xmlns:a16="http://schemas.microsoft.com/office/drawing/2014/main" id="{E3D580A8-4B4C-A3EA-3EAD-D354DD8E4393}"/>
              </a:ext>
            </a:extLst>
          </p:cNvPr>
          <p:cNvSpPr/>
          <p:nvPr/>
        </p:nvSpPr>
        <p:spPr>
          <a:xfrm>
            <a:off x="7625805" y="0"/>
            <a:ext cx="2290439" cy="6858000"/>
          </a:xfrm>
          <a:prstGeom prst="triangle">
            <a:avLst/>
          </a:prstGeom>
          <a:solidFill>
            <a:srgbClr val="61CBF4">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DD4EE8FB-0E6A-A4E1-4EC8-BF6944FF41C4}"/>
              </a:ext>
            </a:extLst>
          </p:cNvPr>
          <p:cNvSpPr/>
          <p:nvPr/>
        </p:nvSpPr>
        <p:spPr>
          <a:xfrm rot="10800000">
            <a:off x="8763813" y="0"/>
            <a:ext cx="2290439" cy="6858000"/>
          </a:xfrm>
          <a:prstGeom prst="triangle">
            <a:avLst/>
          </a:prstGeom>
          <a:solidFill>
            <a:srgbClr val="61CBF4">
              <a:alpha val="5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Isosceles Triangle 12">
            <a:extLst>
              <a:ext uri="{FF2B5EF4-FFF2-40B4-BE49-F238E27FC236}">
                <a16:creationId xmlns:a16="http://schemas.microsoft.com/office/drawing/2014/main" id="{1408BCCE-1B43-A8C2-ABA7-9E7FD90666E9}"/>
              </a:ext>
            </a:extLst>
          </p:cNvPr>
          <p:cNvSpPr/>
          <p:nvPr/>
        </p:nvSpPr>
        <p:spPr>
          <a:xfrm>
            <a:off x="9901560" y="0"/>
            <a:ext cx="2290439" cy="6858000"/>
          </a:xfrm>
          <a:prstGeom prst="triangle">
            <a:avLst/>
          </a:prstGeom>
          <a:solidFill>
            <a:srgbClr val="61CBF4">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6FEE2864-84D5-5FB1-EABC-CBFC785A26D3}"/>
              </a:ext>
            </a:extLst>
          </p:cNvPr>
          <p:cNvSpPr/>
          <p:nvPr/>
        </p:nvSpPr>
        <p:spPr>
          <a:xfrm>
            <a:off x="-1464238" y="-9"/>
            <a:ext cx="2290439" cy="6858000"/>
          </a:xfrm>
          <a:prstGeom prst="triangle">
            <a:avLst/>
          </a:prstGeom>
          <a:solidFill>
            <a:srgbClr val="61CB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a:extLst>
              <a:ext uri="{FF2B5EF4-FFF2-40B4-BE49-F238E27FC236}">
                <a16:creationId xmlns:a16="http://schemas.microsoft.com/office/drawing/2014/main" id="{E66E03F7-7AEC-96A6-2B32-F012939E4E05}"/>
              </a:ext>
            </a:extLst>
          </p:cNvPr>
          <p:cNvSpPr/>
          <p:nvPr/>
        </p:nvSpPr>
        <p:spPr>
          <a:xfrm rot="10800000">
            <a:off x="11046780" y="0"/>
            <a:ext cx="2290439" cy="6858000"/>
          </a:xfrm>
          <a:prstGeom prst="triangle">
            <a:avLst/>
          </a:prstGeom>
          <a:solidFill>
            <a:srgbClr val="61CBF4">
              <a:alpha val="4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9A619C-C807-5973-2149-DF2037FC08AA}"/>
              </a:ext>
            </a:extLst>
          </p:cNvPr>
          <p:cNvSpPr>
            <a:spLocks noGrp="1"/>
          </p:cNvSpPr>
          <p:nvPr>
            <p:ph type="title"/>
          </p:nvPr>
        </p:nvSpPr>
        <p:spPr>
          <a:xfrm>
            <a:off x="4016036" y="453901"/>
            <a:ext cx="4159928" cy="691317"/>
          </a:xfrm>
          <a:ln>
            <a:noFill/>
          </a:ln>
        </p:spPr>
        <p:txBody>
          <a:bodyPr>
            <a:normAutofit/>
          </a:bodyPr>
          <a:lstStyle/>
          <a:p>
            <a:r>
              <a:rPr lang="en-US" sz="3600" i="1" dirty="0">
                <a:solidFill>
                  <a:schemeClr val="bg1"/>
                </a:solidFill>
                <a:latin typeface="Calibri" panose="020F0502020204030204" pitchFamily="34" charset="0"/>
                <a:ea typeface="+mn-ea"/>
                <a:cs typeface="Calibri" panose="020F0502020204030204" pitchFamily="34" charset="0"/>
              </a:rPr>
              <a:t>Terms to Understand</a:t>
            </a:r>
          </a:p>
        </p:txBody>
      </p:sp>
      <p:sp>
        <p:nvSpPr>
          <p:cNvPr id="3" name="Content Placeholder 2">
            <a:extLst>
              <a:ext uri="{FF2B5EF4-FFF2-40B4-BE49-F238E27FC236}">
                <a16:creationId xmlns:a16="http://schemas.microsoft.com/office/drawing/2014/main" id="{64536783-7636-6728-960E-C512682E93C3}"/>
              </a:ext>
            </a:extLst>
          </p:cNvPr>
          <p:cNvSpPr>
            <a:spLocks noGrp="1"/>
          </p:cNvSpPr>
          <p:nvPr>
            <p:ph idx="1"/>
          </p:nvPr>
        </p:nvSpPr>
        <p:spPr>
          <a:xfrm>
            <a:off x="838200" y="1656950"/>
            <a:ext cx="10515600" cy="4351338"/>
          </a:xfrm>
        </p:spPr>
        <p:txBody>
          <a:bodyPr>
            <a:normAutofit lnSpcReduction="10000"/>
          </a:bodyPr>
          <a:lstStyle/>
          <a:p>
            <a:r>
              <a:rPr lang="en-US" sz="2300" b="1" u="sng" dirty="0">
                <a:solidFill>
                  <a:schemeClr val="bg1"/>
                </a:solidFill>
                <a:latin typeface="Calibri" panose="020F0502020204030204" pitchFamily="34" charset="0"/>
                <a:cs typeface="Calibri" panose="020F0502020204030204" pitchFamily="34" charset="0"/>
              </a:rPr>
              <a:t>“Threat of violence” </a:t>
            </a:r>
            <a:r>
              <a:rPr lang="en-US" sz="2300" dirty="0">
                <a:solidFill>
                  <a:schemeClr val="bg1"/>
                </a:solidFill>
                <a:latin typeface="Calibri" panose="020F0502020204030204" pitchFamily="34" charset="0"/>
                <a:cs typeface="Calibri" panose="020F0502020204030204" pitchFamily="34" charset="0"/>
              </a:rPr>
              <a:t>means any verbal or written statement, including, but not limited to, texts, electronic messages, social media messages, or other online posts, or any behavioral or physical conduct, that conveys an intent, or that is reasonably perceived to convey an intent, to cause physical harm or to place someone in fear of physical harm, and that serves no legitimate purpose</a:t>
            </a:r>
          </a:p>
          <a:p>
            <a:endParaRPr lang="en-US" sz="2300" dirty="0">
              <a:solidFill>
                <a:schemeClr val="bg1"/>
              </a:solidFill>
              <a:latin typeface="Calibri" panose="020F0502020204030204" pitchFamily="34" charset="0"/>
              <a:cs typeface="Calibri" panose="020F0502020204030204" pitchFamily="34" charset="0"/>
            </a:endParaRPr>
          </a:p>
          <a:p>
            <a:pPr algn="just" fontAlgn="base"/>
            <a:r>
              <a:rPr lang="en-US" sz="2300" b="1" u="sng" dirty="0">
                <a:solidFill>
                  <a:schemeClr val="bg1"/>
                </a:solidFill>
                <a:latin typeface="Calibri" panose="020F0502020204030204" pitchFamily="34" charset="0"/>
                <a:cs typeface="Calibri" panose="020F0502020204030204" pitchFamily="34" charset="0"/>
              </a:rPr>
              <a:t>“Workplace violence” </a:t>
            </a:r>
            <a:r>
              <a:rPr lang="en-US" sz="2300" dirty="0">
                <a:solidFill>
                  <a:schemeClr val="bg1"/>
                </a:solidFill>
                <a:latin typeface="Calibri" panose="020F0502020204030204" pitchFamily="34" charset="0"/>
                <a:cs typeface="Calibri" panose="020F0502020204030204" pitchFamily="34" charset="0"/>
              </a:rPr>
              <a:t>includes, but is not limited to, the following:</a:t>
            </a:r>
          </a:p>
          <a:p>
            <a:pPr algn="just" fontAlgn="base"/>
            <a:r>
              <a:rPr lang="en-US" sz="2300" dirty="0">
                <a:solidFill>
                  <a:schemeClr val="bg1"/>
                </a:solidFill>
                <a:latin typeface="Calibri" panose="020F0502020204030204" pitchFamily="34" charset="0"/>
                <a:cs typeface="Calibri" panose="020F0502020204030204" pitchFamily="34" charset="0"/>
              </a:rPr>
              <a:t>(</a:t>
            </a:r>
            <a:r>
              <a:rPr lang="en-US" sz="2300" dirty="0" err="1">
                <a:solidFill>
                  <a:schemeClr val="bg1"/>
                </a:solidFill>
                <a:latin typeface="Calibri" panose="020F0502020204030204" pitchFamily="34" charset="0"/>
                <a:cs typeface="Calibri" panose="020F0502020204030204" pitchFamily="34" charset="0"/>
              </a:rPr>
              <a:t>i</a:t>
            </a:r>
            <a:r>
              <a:rPr lang="en-US" sz="2300" dirty="0">
                <a:solidFill>
                  <a:schemeClr val="bg1"/>
                </a:solidFill>
                <a:latin typeface="Calibri" panose="020F0502020204030204" pitchFamily="34" charset="0"/>
                <a:cs typeface="Calibri" panose="020F0502020204030204" pitchFamily="34" charset="0"/>
              </a:rPr>
              <a:t>) The threat or use of physical force against an employee that results in, or has a high likelihood of resulting in, injury, psychological trauma, or stress, regardless of whether the employee sustains an injury.</a:t>
            </a:r>
          </a:p>
          <a:p>
            <a:pPr algn="just" fontAlgn="base"/>
            <a:r>
              <a:rPr lang="en-US" sz="2300" dirty="0">
                <a:solidFill>
                  <a:schemeClr val="bg1"/>
                </a:solidFill>
                <a:latin typeface="Calibri" panose="020F0502020204030204" pitchFamily="34" charset="0"/>
                <a:cs typeface="Calibri" panose="020F0502020204030204" pitchFamily="34" charset="0"/>
              </a:rPr>
              <a:t>(ii) An incident involving a threat or use of a firearm or other dangerous weapon, including the use of common objects as weapons, regardless of whether the employee sustains an injury.</a:t>
            </a:r>
          </a:p>
          <a:p>
            <a:endParaRPr lang="en-US" dirty="0">
              <a:solidFill>
                <a:schemeClr val="bg1"/>
              </a:solidFill>
            </a:endParaRPr>
          </a:p>
        </p:txBody>
      </p:sp>
    </p:spTree>
    <p:extLst>
      <p:ext uri="{BB962C8B-B14F-4D97-AF65-F5344CB8AC3E}">
        <p14:creationId xmlns:p14="http://schemas.microsoft.com/office/powerpoint/2010/main" val="2895140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4DA7847A-E1B5-69FE-8ACE-60A7DCA0415E}"/>
              </a:ext>
            </a:extLst>
          </p:cNvPr>
          <p:cNvSpPr/>
          <p:nvPr/>
        </p:nvSpPr>
        <p:spPr>
          <a:xfrm>
            <a:off x="97655" y="79899"/>
            <a:ext cx="3240350" cy="6698202"/>
          </a:xfrm>
          <a:prstGeom prst="round2DiagRect">
            <a:avLst>
              <a:gd name="adj1" fmla="val 25434"/>
              <a:gd name="adj2" fmla="val 7808"/>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29A285E-4C51-0932-D11F-1B035DB94882}"/>
              </a:ext>
            </a:extLst>
          </p:cNvPr>
          <p:cNvSpPr txBox="1"/>
          <p:nvPr/>
        </p:nvSpPr>
        <p:spPr>
          <a:xfrm>
            <a:off x="701336" y="2274838"/>
            <a:ext cx="2166151" cy="2308324"/>
          </a:xfrm>
          <a:prstGeom prst="rect">
            <a:avLst/>
          </a:prstGeom>
          <a:noFill/>
        </p:spPr>
        <p:txBody>
          <a:bodyPr wrap="square" rtlCol="0">
            <a:spAutoFit/>
          </a:bodyPr>
          <a:lstStyle/>
          <a:p>
            <a:r>
              <a:rPr lang="en-US" sz="3600" dirty="0">
                <a:solidFill>
                  <a:schemeClr val="bg1"/>
                </a:solidFill>
                <a:latin typeface="Calibri" panose="020F0502020204030204" pitchFamily="34" charset="0"/>
                <a:cs typeface="Calibri" panose="020F0502020204030204" pitchFamily="34" charset="0"/>
              </a:rPr>
              <a:t>Four Types of Workplace Violence</a:t>
            </a:r>
          </a:p>
        </p:txBody>
      </p:sp>
      <p:sp>
        <p:nvSpPr>
          <p:cNvPr id="6" name="TextBox 5">
            <a:extLst>
              <a:ext uri="{FF2B5EF4-FFF2-40B4-BE49-F238E27FC236}">
                <a16:creationId xmlns:a16="http://schemas.microsoft.com/office/drawing/2014/main" id="{4D6A5C44-50CA-5E60-5167-E4F588AF1A48}"/>
              </a:ext>
            </a:extLst>
          </p:cNvPr>
          <p:cNvSpPr txBox="1"/>
          <p:nvPr/>
        </p:nvSpPr>
        <p:spPr>
          <a:xfrm>
            <a:off x="3844031" y="1374591"/>
            <a:ext cx="7847860" cy="4108817"/>
          </a:xfrm>
          <a:prstGeom prst="rect">
            <a:avLst/>
          </a:prstGeom>
          <a:noFill/>
        </p:spPr>
        <p:txBody>
          <a:bodyPr wrap="square" rtlCol="0">
            <a:spAutoFit/>
          </a:bodyPr>
          <a:lstStyle/>
          <a:p>
            <a:pPr marL="400050" indent="-400050">
              <a:lnSpc>
                <a:spcPct val="150000"/>
              </a:lnSpc>
              <a:buFont typeface="+mj-lt"/>
              <a:buAutoNum type="romanU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Workplace violence committed by someone with </a:t>
            </a:r>
            <a:r>
              <a:rPr lang="en-US" sz="1800" u="sng" kern="100" dirty="0">
                <a:effectLst/>
                <a:latin typeface="Calibri" panose="020F0502020204030204" pitchFamily="34" charset="0"/>
                <a:ea typeface="Calibri" panose="020F0502020204030204" pitchFamily="34" charset="0"/>
                <a:cs typeface="Times New Roman" panose="02020603050405020304" pitchFamily="18" charset="0"/>
              </a:rPr>
              <a:t>no legitimate business interests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the worksite and includes violent acts by anyone who enters the workplace or approaches workers with the intent to commit a crime.</a:t>
            </a:r>
          </a:p>
          <a:p>
            <a:pPr marL="400050" indent="-400050">
              <a:lnSpc>
                <a:spcPct val="150000"/>
              </a:lnSpc>
              <a:buFont typeface="+mj-lt"/>
              <a:buAutoNum type="romanUcPeriod"/>
            </a:pPr>
            <a:r>
              <a:rPr lang="en-US" sz="1800" dirty="0">
                <a:effectLst/>
                <a:latin typeface="Calibri" panose="020F0502020204030204" pitchFamily="34" charset="0"/>
                <a:ea typeface="Calibri" panose="020F0502020204030204" pitchFamily="34" charset="0"/>
                <a:cs typeface="Times New Roman" panose="02020603050405020304" pitchFamily="18" charset="0"/>
              </a:rPr>
              <a:t>Workplace violence directed at employees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by customers, clients, patients, students, or visitors.</a:t>
            </a:r>
          </a:p>
          <a:p>
            <a:pPr marL="400050" indent="-400050">
              <a:lnSpc>
                <a:spcPct val="150000"/>
              </a:lnSpc>
              <a:buFont typeface="+mj-lt"/>
              <a:buAutoNum type="romanU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Workplace violence between two </a:t>
            </a:r>
            <a:r>
              <a:rPr lang="en-US" sz="1800" u="sng" kern="100" dirty="0">
                <a:effectLst/>
                <a:latin typeface="Calibri" panose="020F0502020204030204" pitchFamily="34" charset="0"/>
                <a:ea typeface="Calibri" panose="020F0502020204030204" pitchFamily="34" charset="0"/>
                <a:cs typeface="Times New Roman" panose="02020603050405020304" pitchFamily="18" charset="0"/>
              </a:rPr>
              <a:t>current employees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or one current and one former employee.</a:t>
            </a:r>
          </a:p>
          <a:p>
            <a:pPr marL="400050" indent="-400050">
              <a:lnSpc>
                <a:spcPct val="150000"/>
              </a:lnSpc>
              <a:buFont typeface="+mj-lt"/>
              <a:buAutoNum type="romanU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Workplace violence committed by a </a:t>
            </a:r>
            <a:r>
              <a:rPr lang="en-US" sz="1800" u="sng" kern="100" dirty="0">
                <a:effectLst/>
                <a:latin typeface="Calibri" panose="020F0502020204030204" pitchFamily="34" charset="0"/>
                <a:ea typeface="Calibri" panose="020F0502020204030204" pitchFamily="34" charset="0"/>
                <a:cs typeface="Times New Roman" panose="02020603050405020304" pitchFamily="18" charset="0"/>
              </a:rPr>
              <a:t>non-employee who has a personal relationship with an employee.</a:t>
            </a:r>
          </a:p>
          <a:p>
            <a:endParaRPr lang="en-US" dirty="0"/>
          </a:p>
        </p:txBody>
      </p:sp>
    </p:spTree>
    <p:extLst>
      <p:ext uri="{BB962C8B-B14F-4D97-AF65-F5344CB8AC3E}">
        <p14:creationId xmlns:p14="http://schemas.microsoft.com/office/powerpoint/2010/main" val="885264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Delay 2">
            <a:extLst>
              <a:ext uri="{FF2B5EF4-FFF2-40B4-BE49-F238E27FC236}">
                <a16:creationId xmlns:a16="http://schemas.microsoft.com/office/drawing/2014/main" id="{11FEB7A8-920D-A662-4C34-4964E0FA9751}"/>
              </a:ext>
            </a:extLst>
          </p:cNvPr>
          <p:cNvSpPr/>
          <p:nvPr/>
        </p:nvSpPr>
        <p:spPr>
          <a:xfrm>
            <a:off x="-911441" y="2152073"/>
            <a:ext cx="4154750" cy="2858610"/>
          </a:xfrm>
          <a:prstGeom prst="flowChartDelay">
            <a:avLst/>
          </a:prstGeom>
          <a:solidFill>
            <a:srgbClr val="D7E9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lowchart: Delay 1">
            <a:extLst>
              <a:ext uri="{FF2B5EF4-FFF2-40B4-BE49-F238E27FC236}">
                <a16:creationId xmlns:a16="http://schemas.microsoft.com/office/drawing/2014/main" id="{4D2C8315-6643-881D-6E50-9163D71B026A}"/>
              </a:ext>
            </a:extLst>
          </p:cNvPr>
          <p:cNvSpPr/>
          <p:nvPr/>
        </p:nvSpPr>
        <p:spPr>
          <a:xfrm>
            <a:off x="-911441" y="1421848"/>
            <a:ext cx="4154750" cy="2858610"/>
          </a:xfrm>
          <a:prstGeom prst="flowChartDelay">
            <a:avLst/>
          </a:prstGeom>
          <a:solidFill>
            <a:srgbClr val="B8D9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Delay 5">
            <a:extLst>
              <a:ext uri="{FF2B5EF4-FFF2-40B4-BE49-F238E27FC236}">
                <a16:creationId xmlns:a16="http://schemas.microsoft.com/office/drawing/2014/main" id="{1B74E999-0181-82FC-4D86-89604E2485A5}"/>
              </a:ext>
            </a:extLst>
          </p:cNvPr>
          <p:cNvSpPr/>
          <p:nvPr/>
        </p:nvSpPr>
        <p:spPr>
          <a:xfrm>
            <a:off x="-911441" y="706030"/>
            <a:ext cx="4154750" cy="2858610"/>
          </a:xfrm>
          <a:prstGeom prst="flowChartDelay">
            <a:avLst/>
          </a:prstGeom>
          <a:solidFill>
            <a:srgbClr val="A5CE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8BF0FE6-3A40-83A0-E762-B4AD27CC46A9}"/>
              </a:ext>
            </a:extLst>
          </p:cNvPr>
          <p:cNvSpPr txBox="1"/>
          <p:nvPr/>
        </p:nvSpPr>
        <p:spPr>
          <a:xfrm>
            <a:off x="106532" y="1781392"/>
            <a:ext cx="3568824" cy="707886"/>
          </a:xfrm>
          <a:prstGeom prst="rect">
            <a:avLst/>
          </a:prstGeom>
          <a:noFill/>
        </p:spPr>
        <p:txBody>
          <a:bodyPr wrap="square" rtlCol="0">
            <a:spAutoFit/>
          </a:bodyPr>
          <a:lstStyle/>
          <a:p>
            <a:r>
              <a:rPr lang="en-US" sz="4000" dirty="0">
                <a:solidFill>
                  <a:schemeClr val="bg1"/>
                </a:solidFill>
                <a:latin typeface="Calibri" panose="020F0502020204030204" pitchFamily="34" charset="0"/>
                <a:cs typeface="Calibri" panose="020F0502020204030204" pitchFamily="34" charset="0"/>
              </a:rPr>
              <a:t>Procedures:</a:t>
            </a:r>
          </a:p>
        </p:txBody>
      </p:sp>
      <p:sp>
        <p:nvSpPr>
          <p:cNvPr id="7" name="TextBox 6">
            <a:extLst>
              <a:ext uri="{FF2B5EF4-FFF2-40B4-BE49-F238E27FC236}">
                <a16:creationId xmlns:a16="http://schemas.microsoft.com/office/drawing/2014/main" id="{DAF0C6BB-7C8D-F97E-3A96-9B9BB0DC4C56}"/>
              </a:ext>
            </a:extLst>
          </p:cNvPr>
          <p:cNvSpPr txBox="1"/>
          <p:nvPr/>
        </p:nvSpPr>
        <p:spPr>
          <a:xfrm>
            <a:off x="2381940" y="5844043"/>
            <a:ext cx="8300621" cy="369332"/>
          </a:xfrm>
          <a:prstGeom prst="rect">
            <a:avLst/>
          </a:prstGeom>
          <a:noFill/>
        </p:spPr>
        <p:txBody>
          <a:bodyPr wrap="square" rtlCol="0">
            <a:spAutoFit/>
          </a:bodyPr>
          <a:lstStyle/>
          <a:p>
            <a:r>
              <a:rPr lang="en-US" b="1" dirty="0"/>
              <a:t>If an imminent threat or danger is present, employees should call 911.</a:t>
            </a:r>
          </a:p>
        </p:txBody>
      </p:sp>
      <p:sp>
        <p:nvSpPr>
          <p:cNvPr id="8" name="TextBox 7">
            <a:extLst>
              <a:ext uri="{FF2B5EF4-FFF2-40B4-BE49-F238E27FC236}">
                <a16:creationId xmlns:a16="http://schemas.microsoft.com/office/drawing/2014/main" id="{2613556F-D529-CDD6-4E31-4A8E8EB60A12}"/>
              </a:ext>
            </a:extLst>
          </p:cNvPr>
          <p:cNvSpPr txBox="1"/>
          <p:nvPr/>
        </p:nvSpPr>
        <p:spPr>
          <a:xfrm>
            <a:off x="3548605" y="1088388"/>
            <a:ext cx="7904027" cy="4524315"/>
          </a:xfrm>
          <a:prstGeom prst="rect">
            <a:avLst/>
          </a:prstGeom>
          <a:noFill/>
        </p:spPr>
        <p:txBody>
          <a:bodyPr wrap="square" rtlCol="0">
            <a:spAutoFit/>
          </a:bodyPr>
          <a:lstStyle/>
          <a:p>
            <a:pPr marL="400050" indent="-400050">
              <a:lnSpc>
                <a:spcPct val="150000"/>
              </a:lnSpc>
              <a:buFont typeface="+mj-lt"/>
              <a:buAutoNum type="romanUcPeriod"/>
            </a:pPr>
            <a:r>
              <a:rPr lang="en-US" sz="2000" dirty="0">
                <a:latin typeface="Calibri" panose="020F0502020204030204" pitchFamily="34" charset="0"/>
                <a:cs typeface="Calibri" panose="020F0502020204030204" pitchFamily="34" charset="0"/>
              </a:rPr>
              <a:t>Employees will </a:t>
            </a:r>
            <a:r>
              <a:rPr lang="en-US" sz="2000" u="sng" dirty="0">
                <a:latin typeface="Calibri" panose="020F0502020204030204" pitchFamily="34" charset="0"/>
                <a:cs typeface="Calibri" panose="020F0502020204030204" pitchFamily="34" charset="0"/>
              </a:rPr>
              <a:t>make a report </a:t>
            </a:r>
            <a:r>
              <a:rPr lang="en-US" sz="2000" dirty="0">
                <a:latin typeface="Calibri" panose="020F0502020204030204" pitchFamily="34" charset="0"/>
                <a:cs typeface="Calibri" panose="020F0502020204030204" pitchFamily="34" charset="0"/>
              </a:rPr>
              <a:t>to their supervisor or the WVPP administrator as soon as possible after the incident, preferably in a written format. </a:t>
            </a:r>
          </a:p>
          <a:p>
            <a:pPr marL="400050" indent="-400050">
              <a:lnSpc>
                <a:spcPct val="150000"/>
              </a:lnSpc>
              <a:buFont typeface="+mj-lt"/>
              <a:buAutoNum type="romanUcPeriod"/>
            </a:pPr>
            <a:r>
              <a:rPr lang="en-US" sz="2000" dirty="0">
                <a:latin typeface="Calibri" panose="020F0502020204030204" pitchFamily="34" charset="0"/>
                <a:cs typeface="Calibri" panose="020F0502020204030204" pitchFamily="34" charset="0"/>
              </a:rPr>
              <a:t>The WVPP administrator or the applicable supervisor will immediately undertake an </a:t>
            </a:r>
            <a:r>
              <a:rPr lang="en-US" sz="2000" u="sng" dirty="0">
                <a:latin typeface="Calibri" panose="020F0502020204030204" pitchFamily="34" charset="0"/>
                <a:cs typeface="Calibri" panose="020F0502020204030204" pitchFamily="34" charset="0"/>
              </a:rPr>
              <a:t>investigation of the incident </a:t>
            </a:r>
            <a:r>
              <a:rPr lang="en-US" sz="2000" dirty="0">
                <a:latin typeface="Calibri" panose="020F0502020204030204" pitchFamily="34" charset="0"/>
                <a:cs typeface="Calibri" panose="020F0502020204030204" pitchFamily="34" charset="0"/>
              </a:rPr>
              <a:t>and complete the Workplace Violence Investigation Form.</a:t>
            </a:r>
          </a:p>
          <a:p>
            <a:pPr marL="400050" indent="-400050">
              <a:lnSpc>
                <a:spcPct val="150000"/>
              </a:lnSpc>
              <a:buFont typeface="+mj-lt"/>
              <a:buAutoNum type="romanUcPeriod"/>
            </a:pPr>
            <a:r>
              <a:rPr lang="en-US" sz="2000" dirty="0">
                <a:latin typeface="Calibri" panose="020F0502020204030204" pitchFamily="34" charset="0"/>
                <a:cs typeface="Calibri" panose="020F0502020204030204" pitchFamily="34" charset="0"/>
              </a:rPr>
              <a:t>Once the investigation is complete, a </a:t>
            </a:r>
            <a:r>
              <a:rPr lang="en-US" sz="2000" u="sng" dirty="0">
                <a:latin typeface="Calibri" panose="020F0502020204030204" pitchFamily="34" charset="0"/>
                <a:cs typeface="Calibri" panose="020F0502020204030204" pitchFamily="34" charset="0"/>
              </a:rPr>
              <a:t>Violent Incident Log </a:t>
            </a:r>
            <a:r>
              <a:rPr lang="en-US" sz="2000" dirty="0">
                <a:latin typeface="Calibri" panose="020F0502020204030204" pitchFamily="34" charset="0"/>
                <a:cs typeface="Calibri" panose="020F0502020204030204" pitchFamily="34" charset="0"/>
              </a:rPr>
              <a:t>will be completed and submitted to the WVPP Administrator. </a:t>
            </a:r>
            <a:r>
              <a:rPr lang="en-US" i="1" dirty="0">
                <a:latin typeface="Calibri" panose="020F0502020204030204" pitchFamily="34" charset="0"/>
                <a:cs typeface="Calibri" panose="020F0502020204030204" pitchFamily="34" charset="0"/>
              </a:rPr>
              <a:t>(no personal identifying information may be included on the log) </a:t>
            </a:r>
          </a:p>
          <a:p>
            <a:pPr marL="400050" indent="-400050">
              <a:buFont typeface="+mj-lt"/>
              <a:buAutoNum type="romanUcPeriod"/>
            </a:pPr>
            <a:endParaRPr lang="en-US" dirty="0"/>
          </a:p>
        </p:txBody>
      </p:sp>
      <p:sp>
        <p:nvSpPr>
          <p:cNvPr id="4" name="TextBox 3">
            <a:extLst>
              <a:ext uri="{FF2B5EF4-FFF2-40B4-BE49-F238E27FC236}">
                <a16:creationId xmlns:a16="http://schemas.microsoft.com/office/drawing/2014/main" id="{DB9F671F-AF21-9598-ABA0-F38869CB18D9}"/>
              </a:ext>
            </a:extLst>
          </p:cNvPr>
          <p:cNvSpPr txBox="1"/>
          <p:nvPr/>
        </p:nvSpPr>
        <p:spPr>
          <a:xfrm>
            <a:off x="4018860" y="445602"/>
            <a:ext cx="6663701" cy="369332"/>
          </a:xfrm>
          <a:prstGeom prst="rect">
            <a:avLst/>
          </a:prstGeom>
          <a:noFill/>
        </p:spPr>
        <p:txBody>
          <a:bodyPr wrap="square" rtlCol="0">
            <a:spAutoFit/>
          </a:bodyPr>
          <a:lstStyle/>
          <a:p>
            <a:r>
              <a:rPr lang="en-US" b="1" dirty="0"/>
              <a:t>If a Workplace Violence Incident occurs:</a:t>
            </a:r>
          </a:p>
        </p:txBody>
      </p:sp>
    </p:spTree>
    <p:extLst>
      <p:ext uri="{BB962C8B-B14F-4D97-AF65-F5344CB8AC3E}">
        <p14:creationId xmlns:p14="http://schemas.microsoft.com/office/powerpoint/2010/main" val="2010059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1CBF4"/>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92B98B5-5A5C-DF02-004F-3BFDBFB79290}"/>
              </a:ext>
            </a:extLst>
          </p:cNvPr>
          <p:cNvPicPr>
            <a:picLocks noChangeAspect="1"/>
          </p:cNvPicPr>
          <p:nvPr/>
        </p:nvPicPr>
        <p:blipFill>
          <a:blip r:embed="rId2"/>
          <a:stretch>
            <a:fillRect/>
          </a:stretch>
        </p:blipFill>
        <p:spPr>
          <a:xfrm>
            <a:off x="1568963" y="1292622"/>
            <a:ext cx="4377830" cy="5382085"/>
          </a:xfrm>
          <a:prstGeom prst="rect">
            <a:avLst/>
          </a:prstGeom>
        </p:spPr>
      </p:pic>
      <p:pic>
        <p:nvPicPr>
          <p:cNvPr id="7" name="Picture 6">
            <a:extLst>
              <a:ext uri="{FF2B5EF4-FFF2-40B4-BE49-F238E27FC236}">
                <a16:creationId xmlns:a16="http://schemas.microsoft.com/office/drawing/2014/main" id="{42E04314-8392-11A2-E64F-8EB9ACAA4189}"/>
              </a:ext>
            </a:extLst>
          </p:cNvPr>
          <p:cNvPicPr>
            <a:picLocks noChangeAspect="1"/>
          </p:cNvPicPr>
          <p:nvPr/>
        </p:nvPicPr>
        <p:blipFill>
          <a:blip r:embed="rId3"/>
          <a:stretch>
            <a:fillRect/>
          </a:stretch>
        </p:blipFill>
        <p:spPr>
          <a:xfrm>
            <a:off x="6245209" y="1292622"/>
            <a:ext cx="4377829" cy="5408619"/>
          </a:xfrm>
          <a:prstGeom prst="rect">
            <a:avLst/>
          </a:prstGeom>
        </p:spPr>
      </p:pic>
      <p:sp>
        <p:nvSpPr>
          <p:cNvPr id="9" name="TextBox 8">
            <a:extLst>
              <a:ext uri="{FF2B5EF4-FFF2-40B4-BE49-F238E27FC236}">
                <a16:creationId xmlns:a16="http://schemas.microsoft.com/office/drawing/2014/main" id="{CF23C0B9-7FBB-A1D7-53D9-FEE2AF745051}"/>
              </a:ext>
            </a:extLst>
          </p:cNvPr>
          <p:cNvSpPr txBox="1"/>
          <p:nvPr/>
        </p:nvSpPr>
        <p:spPr>
          <a:xfrm>
            <a:off x="1066800" y="183293"/>
            <a:ext cx="10058400" cy="1477328"/>
          </a:xfrm>
          <a:prstGeom prst="rect">
            <a:avLst/>
          </a:prstGeom>
          <a:noFill/>
        </p:spPr>
        <p:txBody>
          <a:bodyPr wrap="square" rtlCol="0">
            <a:spAutoFit/>
          </a:bodyPr>
          <a:lstStyle/>
          <a:p>
            <a:pPr algn="ctr"/>
            <a:r>
              <a:rPr lang="en-US" b="1" dirty="0">
                <a:latin typeface="Calibri" panose="020F0502020204030204" pitchFamily="34" charset="0"/>
                <a:cs typeface="Calibri" panose="020F0502020204030204" pitchFamily="34" charset="0"/>
              </a:rPr>
              <a:t>Violent Incident Log</a:t>
            </a:r>
          </a:p>
          <a:p>
            <a:pPr algn="ctr"/>
            <a:r>
              <a:rPr lang="en-US" dirty="0">
                <a:latin typeface="Calibri" panose="020F0502020204030204" pitchFamily="34" charset="0"/>
                <a:cs typeface="Calibri" panose="020F0502020204030204" pitchFamily="34" charset="0"/>
              </a:rPr>
              <a:t>The information in the log must come form an employee who witnessed the incident, witness statements, or investigation findings. </a:t>
            </a:r>
          </a:p>
          <a:p>
            <a:pPr algn="ctr"/>
            <a:r>
              <a:rPr lang="en-US" sz="1600" i="1" dirty="0">
                <a:latin typeface="Calibri" panose="020F0502020204030204" pitchFamily="34" charset="0"/>
                <a:cs typeface="Calibri" panose="020F0502020204030204" pitchFamily="34" charset="0"/>
              </a:rPr>
              <a:t>Records of the Violent Incident Log can be obtained by contacting the WVPP administrator.</a:t>
            </a:r>
          </a:p>
          <a:p>
            <a:endParaRPr lang="en-US" dirty="0"/>
          </a:p>
        </p:txBody>
      </p:sp>
    </p:spTree>
    <p:extLst>
      <p:ext uri="{BB962C8B-B14F-4D97-AF65-F5344CB8AC3E}">
        <p14:creationId xmlns:p14="http://schemas.microsoft.com/office/powerpoint/2010/main" val="1905993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5CE3A"/>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4C11F3-64FD-EB2D-B2DD-553010C31B70}"/>
              </a:ext>
            </a:extLst>
          </p:cNvPr>
          <p:cNvPicPr>
            <a:picLocks noChangeAspect="1"/>
          </p:cNvPicPr>
          <p:nvPr/>
        </p:nvPicPr>
        <p:blipFill>
          <a:blip r:embed="rId2"/>
          <a:stretch>
            <a:fillRect/>
          </a:stretch>
        </p:blipFill>
        <p:spPr>
          <a:xfrm>
            <a:off x="1633761" y="2055673"/>
            <a:ext cx="4252787" cy="4700726"/>
          </a:xfrm>
          <a:prstGeom prst="rect">
            <a:avLst/>
          </a:prstGeom>
        </p:spPr>
      </p:pic>
      <p:pic>
        <p:nvPicPr>
          <p:cNvPr id="7" name="Picture 6">
            <a:extLst>
              <a:ext uri="{FF2B5EF4-FFF2-40B4-BE49-F238E27FC236}">
                <a16:creationId xmlns:a16="http://schemas.microsoft.com/office/drawing/2014/main" id="{6F29070B-9497-9698-B5BD-74B237051E3C}"/>
              </a:ext>
            </a:extLst>
          </p:cNvPr>
          <p:cNvPicPr>
            <a:picLocks noChangeAspect="1"/>
          </p:cNvPicPr>
          <p:nvPr/>
        </p:nvPicPr>
        <p:blipFill>
          <a:blip r:embed="rId3"/>
          <a:stretch>
            <a:fillRect/>
          </a:stretch>
        </p:blipFill>
        <p:spPr>
          <a:xfrm>
            <a:off x="6273553" y="2055672"/>
            <a:ext cx="4284686" cy="4700727"/>
          </a:xfrm>
          <a:prstGeom prst="rect">
            <a:avLst/>
          </a:prstGeom>
        </p:spPr>
      </p:pic>
      <p:sp>
        <p:nvSpPr>
          <p:cNvPr id="8" name="TextBox 7">
            <a:extLst>
              <a:ext uri="{FF2B5EF4-FFF2-40B4-BE49-F238E27FC236}">
                <a16:creationId xmlns:a16="http://schemas.microsoft.com/office/drawing/2014/main" id="{ACB337EA-44DF-5DC7-805A-D25746FF60B2}"/>
              </a:ext>
            </a:extLst>
          </p:cNvPr>
          <p:cNvSpPr txBox="1"/>
          <p:nvPr/>
        </p:nvSpPr>
        <p:spPr>
          <a:xfrm>
            <a:off x="1118989" y="459341"/>
            <a:ext cx="10309127" cy="461665"/>
          </a:xfrm>
          <a:prstGeom prst="rect">
            <a:avLst/>
          </a:prstGeom>
          <a:noFill/>
        </p:spPr>
        <p:txBody>
          <a:bodyPr wrap="square" rtlCol="0">
            <a:spAutoFit/>
          </a:bodyPr>
          <a:lstStyle/>
          <a:p>
            <a:r>
              <a:rPr lang="en-US" sz="2400" b="1" dirty="0">
                <a:solidFill>
                  <a:schemeClr val="bg1"/>
                </a:solidFill>
                <a:latin typeface="Calibri" panose="020F0502020204030204" pitchFamily="34" charset="0"/>
                <a:cs typeface="Calibri" panose="020F0502020204030204" pitchFamily="34" charset="0"/>
              </a:rPr>
              <a:t>Checklist for Identifying, Evaluating, and Correcting Workplace Violence Hazards</a:t>
            </a:r>
          </a:p>
        </p:txBody>
      </p:sp>
      <p:sp>
        <p:nvSpPr>
          <p:cNvPr id="9" name="TextBox 8">
            <a:extLst>
              <a:ext uri="{FF2B5EF4-FFF2-40B4-BE49-F238E27FC236}">
                <a16:creationId xmlns:a16="http://schemas.microsoft.com/office/drawing/2014/main" id="{9766F990-88D7-8D58-588E-30B71FD6D5E8}"/>
              </a:ext>
            </a:extLst>
          </p:cNvPr>
          <p:cNvSpPr txBox="1"/>
          <p:nvPr/>
        </p:nvSpPr>
        <p:spPr>
          <a:xfrm>
            <a:off x="2096654" y="1165173"/>
            <a:ext cx="7998691" cy="646331"/>
          </a:xfrm>
          <a:prstGeom prst="rect">
            <a:avLst/>
          </a:prstGeom>
          <a:noFill/>
        </p:spPr>
        <p:txBody>
          <a:bodyPr wrap="square" rtlCol="0">
            <a:spAutoFit/>
          </a:bodyPr>
          <a:lstStyle/>
          <a:p>
            <a:pPr algn="ctr"/>
            <a:r>
              <a:rPr lang="en-US" dirty="0">
                <a:solidFill>
                  <a:schemeClr val="bg1"/>
                </a:solidFill>
              </a:rPr>
              <a:t>Inspections will be conducted upon implementation of the WVPP, after an incident, and whenever SHS becomes aware of an unrecognized hazard. </a:t>
            </a:r>
          </a:p>
        </p:txBody>
      </p:sp>
    </p:spTree>
    <p:extLst>
      <p:ext uri="{BB962C8B-B14F-4D97-AF65-F5344CB8AC3E}">
        <p14:creationId xmlns:p14="http://schemas.microsoft.com/office/powerpoint/2010/main" val="42520951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583</TotalTime>
  <Words>1051</Words>
  <Application>Microsoft Office PowerPoint</Application>
  <PresentationFormat>Widescreen</PresentationFormat>
  <Paragraphs>60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Terms to Understand</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Hunter Ashmun</dc:creator>
  <cp:lastModifiedBy>Kaylee Cambra</cp:lastModifiedBy>
  <cp:revision>9</cp:revision>
  <dcterms:created xsi:type="dcterms:W3CDTF">2024-06-04T20:41:19Z</dcterms:created>
  <dcterms:modified xsi:type="dcterms:W3CDTF">2024-06-28T16:37:37Z</dcterms:modified>
</cp:coreProperties>
</file>