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73" r:id="rId4"/>
  </p:sldMasterIdLst>
  <p:notesMasterIdLst>
    <p:notesMasterId r:id="rId20"/>
  </p:notesMasterIdLst>
  <p:sldIdLst>
    <p:sldId id="257" r:id="rId5"/>
    <p:sldId id="266" r:id="rId6"/>
    <p:sldId id="279" r:id="rId7"/>
    <p:sldId id="259" r:id="rId8"/>
    <p:sldId id="260" r:id="rId9"/>
    <p:sldId id="263" r:id="rId10"/>
    <p:sldId id="268" r:id="rId11"/>
    <p:sldId id="267" r:id="rId12"/>
    <p:sldId id="262" r:id="rId13"/>
    <p:sldId id="269" r:id="rId14"/>
    <p:sldId id="270" r:id="rId15"/>
    <p:sldId id="280" r:id="rId16"/>
    <p:sldId id="271" r:id="rId17"/>
    <p:sldId id="272" r:id="rId18"/>
    <p:sldId id="28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B788B7-AB7A-47D9-8029-6373E4F1E755}" v="37" dt="2020-10-09T04:36:56.2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0" autoAdjust="0"/>
  </p:normalViewPr>
  <p:slideViewPr>
    <p:cSldViewPr snapToGrid="0">
      <p:cViewPr varScale="1">
        <p:scale>
          <a:sx n="114" d="100"/>
          <a:sy n="114" d="100"/>
        </p:scale>
        <p:origin x="111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4D0EA7-298C-43A3-99E9-9FB9D0AD5278}" type="doc">
      <dgm:prSet loTypeId="urn:microsoft.com/office/officeart/2016/7/layout/BasicLinearProcessNumbered" loCatId="process" qsTypeId="urn:microsoft.com/office/officeart/2005/8/quickstyle/simple2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9734BB8-D2EA-4393-97FE-42D38E233007}">
      <dgm:prSet/>
      <dgm:spPr/>
      <dgm:t>
        <a:bodyPr/>
        <a:lstStyle/>
        <a:p>
          <a:r>
            <a:rPr lang="en-US"/>
            <a:t>Avoid the desire to blame</a:t>
          </a:r>
        </a:p>
      </dgm:t>
    </dgm:pt>
    <dgm:pt modelId="{2343CDDE-79D2-4D72-A1BE-E5653D836CB4}" type="parTrans" cxnId="{DD429667-1E6A-4F02-B1F0-ADB4DA72BDDF}">
      <dgm:prSet/>
      <dgm:spPr/>
      <dgm:t>
        <a:bodyPr/>
        <a:lstStyle/>
        <a:p>
          <a:endParaRPr lang="en-US"/>
        </a:p>
      </dgm:t>
    </dgm:pt>
    <dgm:pt modelId="{CF19C40E-7E14-46E4-9295-2A97F0F37E03}" type="sibTrans" cxnId="{DD429667-1E6A-4F02-B1F0-ADB4DA72BDDF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926BF7D1-5F54-45BB-AA8E-141CCE22F8BC}">
      <dgm:prSet/>
      <dgm:spPr/>
      <dgm:t>
        <a:bodyPr/>
        <a:lstStyle/>
        <a:p>
          <a:r>
            <a:rPr lang="en-US"/>
            <a:t>Have good listening skills</a:t>
          </a:r>
        </a:p>
      </dgm:t>
    </dgm:pt>
    <dgm:pt modelId="{12417B60-DF6B-4DE6-9A9C-FD57414133EA}" type="parTrans" cxnId="{14029F5F-E38E-4696-A8C2-7CB1A50C625D}">
      <dgm:prSet/>
      <dgm:spPr/>
      <dgm:t>
        <a:bodyPr/>
        <a:lstStyle/>
        <a:p>
          <a:endParaRPr lang="en-US"/>
        </a:p>
      </dgm:t>
    </dgm:pt>
    <dgm:pt modelId="{8121E47C-F509-491A-8AAE-B953D3A1C2FE}" type="sibTrans" cxnId="{14029F5F-E38E-4696-A8C2-7CB1A50C625D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9FD4CBEE-179B-4262-8F52-721FC172A543}">
      <dgm:prSet/>
      <dgm:spPr/>
      <dgm:t>
        <a:bodyPr/>
        <a:lstStyle/>
        <a:p>
          <a:r>
            <a:rPr lang="en-US"/>
            <a:t>Attempt to improve the situation</a:t>
          </a:r>
        </a:p>
      </dgm:t>
    </dgm:pt>
    <dgm:pt modelId="{CE22557C-2ED9-4925-A79A-9D38C75AF138}" type="parTrans" cxnId="{3B4D8B0C-7C1F-45B5-9813-FDA12A8D3657}">
      <dgm:prSet/>
      <dgm:spPr/>
      <dgm:t>
        <a:bodyPr/>
        <a:lstStyle/>
        <a:p>
          <a:endParaRPr lang="en-US"/>
        </a:p>
      </dgm:t>
    </dgm:pt>
    <dgm:pt modelId="{8F392496-27C5-43BC-ADBD-55C03FADCF51}" type="sibTrans" cxnId="{3B4D8B0C-7C1F-45B5-9813-FDA12A8D3657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DA2D6E4D-3D3D-480A-8FA7-D66AA278BCCF}">
      <dgm:prSet/>
      <dgm:spPr/>
      <dgm:t>
        <a:bodyPr/>
        <a:lstStyle/>
        <a:p>
          <a:r>
            <a:rPr lang="en-US"/>
            <a:t>Communicate clearly</a:t>
          </a:r>
        </a:p>
      </dgm:t>
    </dgm:pt>
    <dgm:pt modelId="{542DBC08-9B55-45C1-8951-71200A0C0BA6}" type="parTrans" cxnId="{9FD19D5B-B7FF-45A8-9B9C-BF187928D001}">
      <dgm:prSet/>
      <dgm:spPr/>
      <dgm:t>
        <a:bodyPr/>
        <a:lstStyle/>
        <a:p>
          <a:endParaRPr lang="en-US"/>
        </a:p>
      </dgm:t>
    </dgm:pt>
    <dgm:pt modelId="{25DE6BBB-C4D7-4AA1-841A-D19BFC8DD70B}" type="sibTrans" cxnId="{9FD19D5B-B7FF-45A8-9B9C-BF187928D001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21743FA6-0264-45EC-BFC5-F81C04E1EF14}" type="pres">
      <dgm:prSet presAssocID="{014D0EA7-298C-43A3-99E9-9FB9D0AD5278}" presName="Name0" presStyleCnt="0">
        <dgm:presLayoutVars>
          <dgm:animLvl val="lvl"/>
          <dgm:resizeHandles val="exact"/>
        </dgm:presLayoutVars>
      </dgm:prSet>
      <dgm:spPr/>
    </dgm:pt>
    <dgm:pt modelId="{E2C5F405-9408-4262-AB37-77A4DE5FD562}" type="pres">
      <dgm:prSet presAssocID="{E9734BB8-D2EA-4393-97FE-42D38E233007}" presName="compositeNode" presStyleCnt="0">
        <dgm:presLayoutVars>
          <dgm:bulletEnabled val="1"/>
        </dgm:presLayoutVars>
      </dgm:prSet>
      <dgm:spPr/>
    </dgm:pt>
    <dgm:pt modelId="{B153692A-82C1-4D6F-B35E-6E8205FA33C1}" type="pres">
      <dgm:prSet presAssocID="{E9734BB8-D2EA-4393-97FE-42D38E233007}" presName="bgRect" presStyleLbl="bgAccFollowNode1" presStyleIdx="0" presStyleCnt="4"/>
      <dgm:spPr/>
    </dgm:pt>
    <dgm:pt modelId="{AA249F07-C365-4047-8D5D-A6D794C06332}" type="pres">
      <dgm:prSet presAssocID="{CF19C40E-7E14-46E4-9295-2A97F0F37E03}" presName="sibTransNodeCircle" presStyleLbl="alignNode1" presStyleIdx="0" presStyleCnt="8">
        <dgm:presLayoutVars>
          <dgm:chMax val="0"/>
          <dgm:bulletEnabled/>
        </dgm:presLayoutVars>
      </dgm:prSet>
      <dgm:spPr/>
    </dgm:pt>
    <dgm:pt modelId="{61657989-4A47-4650-98E3-3D9680CD48D0}" type="pres">
      <dgm:prSet presAssocID="{E9734BB8-D2EA-4393-97FE-42D38E233007}" presName="bottomLine" presStyleLbl="alignNode1" presStyleIdx="1" presStyleCnt="8">
        <dgm:presLayoutVars/>
      </dgm:prSet>
      <dgm:spPr/>
    </dgm:pt>
    <dgm:pt modelId="{716045AD-21AC-4094-A688-047ACCBF9E35}" type="pres">
      <dgm:prSet presAssocID="{E9734BB8-D2EA-4393-97FE-42D38E233007}" presName="nodeText" presStyleLbl="bgAccFollowNode1" presStyleIdx="0" presStyleCnt="4">
        <dgm:presLayoutVars>
          <dgm:bulletEnabled val="1"/>
        </dgm:presLayoutVars>
      </dgm:prSet>
      <dgm:spPr/>
    </dgm:pt>
    <dgm:pt modelId="{2D49A011-E68B-4343-ADB0-5EC449FACD5D}" type="pres">
      <dgm:prSet presAssocID="{CF19C40E-7E14-46E4-9295-2A97F0F37E03}" presName="sibTrans" presStyleCnt="0"/>
      <dgm:spPr/>
    </dgm:pt>
    <dgm:pt modelId="{DC50E23A-F9FB-48B9-AA9D-C996599D339B}" type="pres">
      <dgm:prSet presAssocID="{926BF7D1-5F54-45BB-AA8E-141CCE22F8BC}" presName="compositeNode" presStyleCnt="0">
        <dgm:presLayoutVars>
          <dgm:bulletEnabled val="1"/>
        </dgm:presLayoutVars>
      </dgm:prSet>
      <dgm:spPr/>
    </dgm:pt>
    <dgm:pt modelId="{B5246814-0F15-41F4-AF56-B37BAB6D5733}" type="pres">
      <dgm:prSet presAssocID="{926BF7D1-5F54-45BB-AA8E-141CCE22F8BC}" presName="bgRect" presStyleLbl="bgAccFollowNode1" presStyleIdx="1" presStyleCnt="4"/>
      <dgm:spPr/>
    </dgm:pt>
    <dgm:pt modelId="{73062C21-F53C-4963-9DFA-FE3946A1A50A}" type="pres">
      <dgm:prSet presAssocID="{8121E47C-F509-491A-8AAE-B953D3A1C2FE}" presName="sibTransNodeCircle" presStyleLbl="alignNode1" presStyleIdx="2" presStyleCnt="8">
        <dgm:presLayoutVars>
          <dgm:chMax val="0"/>
          <dgm:bulletEnabled/>
        </dgm:presLayoutVars>
      </dgm:prSet>
      <dgm:spPr/>
    </dgm:pt>
    <dgm:pt modelId="{996B6386-11EF-4B56-9CBB-AD4A89941671}" type="pres">
      <dgm:prSet presAssocID="{926BF7D1-5F54-45BB-AA8E-141CCE22F8BC}" presName="bottomLine" presStyleLbl="alignNode1" presStyleIdx="3" presStyleCnt="8">
        <dgm:presLayoutVars/>
      </dgm:prSet>
      <dgm:spPr/>
    </dgm:pt>
    <dgm:pt modelId="{A7311486-9255-4DC1-8A1C-F7BCE308960F}" type="pres">
      <dgm:prSet presAssocID="{926BF7D1-5F54-45BB-AA8E-141CCE22F8BC}" presName="nodeText" presStyleLbl="bgAccFollowNode1" presStyleIdx="1" presStyleCnt="4">
        <dgm:presLayoutVars>
          <dgm:bulletEnabled val="1"/>
        </dgm:presLayoutVars>
      </dgm:prSet>
      <dgm:spPr/>
    </dgm:pt>
    <dgm:pt modelId="{4755BFDE-83EF-4CF4-83BA-5C407ABE113D}" type="pres">
      <dgm:prSet presAssocID="{8121E47C-F509-491A-8AAE-B953D3A1C2FE}" presName="sibTrans" presStyleCnt="0"/>
      <dgm:spPr/>
    </dgm:pt>
    <dgm:pt modelId="{5677D187-2195-47D0-B0F0-6FF914667390}" type="pres">
      <dgm:prSet presAssocID="{9FD4CBEE-179B-4262-8F52-721FC172A543}" presName="compositeNode" presStyleCnt="0">
        <dgm:presLayoutVars>
          <dgm:bulletEnabled val="1"/>
        </dgm:presLayoutVars>
      </dgm:prSet>
      <dgm:spPr/>
    </dgm:pt>
    <dgm:pt modelId="{F5976C83-65F5-4980-8409-62BB1CCD22FC}" type="pres">
      <dgm:prSet presAssocID="{9FD4CBEE-179B-4262-8F52-721FC172A543}" presName="bgRect" presStyleLbl="bgAccFollowNode1" presStyleIdx="2" presStyleCnt="4"/>
      <dgm:spPr/>
    </dgm:pt>
    <dgm:pt modelId="{61DFBBCA-392D-475A-9CDB-FE8FB1E9FB5C}" type="pres">
      <dgm:prSet presAssocID="{8F392496-27C5-43BC-ADBD-55C03FADCF51}" presName="sibTransNodeCircle" presStyleLbl="alignNode1" presStyleIdx="4" presStyleCnt="8">
        <dgm:presLayoutVars>
          <dgm:chMax val="0"/>
          <dgm:bulletEnabled/>
        </dgm:presLayoutVars>
      </dgm:prSet>
      <dgm:spPr/>
    </dgm:pt>
    <dgm:pt modelId="{92B649FD-4487-4440-9921-C0FC17ABB2E4}" type="pres">
      <dgm:prSet presAssocID="{9FD4CBEE-179B-4262-8F52-721FC172A543}" presName="bottomLine" presStyleLbl="alignNode1" presStyleIdx="5" presStyleCnt="8">
        <dgm:presLayoutVars/>
      </dgm:prSet>
      <dgm:spPr/>
    </dgm:pt>
    <dgm:pt modelId="{0B8AD935-953A-468D-AEE5-E5E5D9649DD5}" type="pres">
      <dgm:prSet presAssocID="{9FD4CBEE-179B-4262-8F52-721FC172A543}" presName="nodeText" presStyleLbl="bgAccFollowNode1" presStyleIdx="2" presStyleCnt="4">
        <dgm:presLayoutVars>
          <dgm:bulletEnabled val="1"/>
        </dgm:presLayoutVars>
      </dgm:prSet>
      <dgm:spPr/>
    </dgm:pt>
    <dgm:pt modelId="{D54F3998-64A7-4635-91AE-83E288B72021}" type="pres">
      <dgm:prSet presAssocID="{8F392496-27C5-43BC-ADBD-55C03FADCF51}" presName="sibTrans" presStyleCnt="0"/>
      <dgm:spPr/>
    </dgm:pt>
    <dgm:pt modelId="{EEE68E4E-404C-4737-AC82-79FECD35C9D1}" type="pres">
      <dgm:prSet presAssocID="{DA2D6E4D-3D3D-480A-8FA7-D66AA278BCCF}" presName="compositeNode" presStyleCnt="0">
        <dgm:presLayoutVars>
          <dgm:bulletEnabled val="1"/>
        </dgm:presLayoutVars>
      </dgm:prSet>
      <dgm:spPr/>
    </dgm:pt>
    <dgm:pt modelId="{528A5570-AF67-4B5E-AE4A-AF7294043379}" type="pres">
      <dgm:prSet presAssocID="{DA2D6E4D-3D3D-480A-8FA7-D66AA278BCCF}" presName="bgRect" presStyleLbl="bgAccFollowNode1" presStyleIdx="3" presStyleCnt="4"/>
      <dgm:spPr/>
    </dgm:pt>
    <dgm:pt modelId="{721DFB14-EEF8-4CF7-BF43-4742B06E7FE3}" type="pres">
      <dgm:prSet presAssocID="{25DE6BBB-C4D7-4AA1-841A-D19BFC8DD70B}" presName="sibTransNodeCircle" presStyleLbl="alignNode1" presStyleIdx="6" presStyleCnt="8">
        <dgm:presLayoutVars>
          <dgm:chMax val="0"/>
          <dgm:bulletEnabled/>
        </dgm:presLayoutVars>
      </dgm:prSet>
      <dgm:spPr/>
    </dgm:pt>
    <dgm:pt modelId="{631BDD07-C9D2-4DA1-BEFD-6B898110C5B2}" type="pres">
      <dgm:prSet presAssocID="{DA2D6E4D-3D3D-480A-8FA7-D66AA278BCCF}" presName="bottomLine" presStyleLbl="alignNode1" presStyleIdx="7" presStyleCnt="8">
        <dgm:presLayoutVars/>
      </dgm:prSet>
      <dgm:spPr/>
    </dgm:pt>
    <dgm:pt modelId="{98BD75C9-73AB-4206-B2E2-02C41B8620C2}" type="pres">
      <dgm:prSet presAssocID="{DA2D6E4D-3D3D-480A-8FA7-D66AA278BCCF}" presName="nodeText" presStyleLbl="bgAccFollowNode1" presStyleIdx="3" presStyleCnt="4">
        <dgm:presLayoutVars>
          <dgm:bulletEnabled val="1"/>
        </dgm:presLayoutVars>
      </dgm:prSet>
      <dgm:spPr/>
    </dgm:pt>
  </dgm:ptLst>
  <dgm:cxnLst>
    <dgm:cxn modelId="{3B4D8B0C-7C1F-45B5-9813-FDA12A8D3657}" srcId="{014D0EA7-298C-43A3-99E9-9FB9D0AD5278}" destId="{9FD4CBEE-179B-4262-8F52-721FC172A543}" srcOrd="2" destOrd="0" parTransId="{CE22557C-2ED9-4925-A79A-9D38C75AF138}" sibTransId="{8F392496-27C5-43BC-ADBD-55C03FADCF51}"/>
    <dgm:cxn modelId="{0FBEA91B-4843-499A-8DD8-1122E7AFAEE2}" type="presOf" srcId="{8F392496-27C5-43BC-ADBD-55C03FADCF51}" destId="{61DFBBCA-392D-475A-9CDB-FE8FB1E9FB5C}" srcOrd="0" destOrd="0" presId="urn:microsoft.com/office/officeart/2016/7/layout/BasicLinearProcessNumbered"/>
    <dgm:cxn modelId="{9FD19D5B-B7FF-45A8-9B9C-BF187928D001}" srcId="{014D0EA7-298C-43A3-99E9-9FB9D0AD5278}" destId="{DA2D6E4D-3D3D-480A-8FA7-D66AA278BCCF}" srcOrd="3" destOrd="0" parTransId="{542DBC08-9B55-45C1-8951-71200A0C0BA6}" sibTransId="{25DE6BBB-C4D7-4AA1-841A-D19BFC8DD70B}"/>
    <dgm:cxn modelId="{771E1D5D-8EB5-4202-BFD8-DFDFBA8EBD0B}" type="presOf" srcId="{9FD4CBEE-179B-4262-8F52-721FC172A543}" destId="{F5976C83-65F5-4980-8409-62BB1CCD22FC}" srcOrd="0" destOrd="0" presId="urn:microsoft.com/office/officeart/2016/7/layout/BasicLinearProcessNumbered"/>
    <dgm:cxn modelId="{14029F5F-E38E-4696-A8C2-7CB1A50C625D}" srcId="{014D0EA7-298C-43A3-99E9-9FB9D0AD5278}" destId="{926BF7D1-5F54-45BB-AA8E-141CCE22F8BC}" srcOrd="1" destOrd="0" parTransId="{12417B60-DF6B-4DE6-9A9C-FD57414133EA}" sibTransId="{8121E47C-F509-491A-8AAE-B953D3A1C2FE}"/>
    <dgm:cxn modelId="{2B2A5D64-3B49-4DC1-B2B8-8F23C673ACF1}" type="presOf" srcId="{926BF7D1-5F54-45BB-AA8E-141CCE22F8BC}" destId="{B5246814-0F15-41F4-AF56-B37BAB6D5733}" srcOrd="0" destOrd="0" presId="urn:microsoft.com/office/officeart/2016/7/layout/BasicLinearProcessNumbered"/>
    <dgm:cxn modelId="{EC411246-0F26-48B4-A4E4-4FED7B28C64D}" type="presOf" srcId="{014D0EA7-298C-43A3-99E9-9FB9D0AD5278}" destId="{21743FA6-0264-45EC-BFC5-F81C04E1EF14}" srcOrd="0" destOrd="0" presId="urn:microsoft.com/office/officeart/2016/7/layout/BasicLinearProcessNumbered"/>
    <dgm:cxn modelId="{DD429667-1E6A-4F02-B1F0-ADB4DA72BDDF}" srcId="{014D0EA7-298C-43A3-99E9-9FB9D0AD5278}" destId="{E9734BB8-D2EA-4393-97FE-42D38E233007}" srcOrd="0" destOrd="0" parTransId="{2343CDDE-79D2-4D72-A1BE-E5653D836CB4}" sibTransId="{CF19C40E-7E14-46E4-9295-2A97F0F37E03}"/>
    <dgm:cxn modelId="{82F0EE72-ADD1-42C7-87C7-E09371621F6D}" type="presOf" srcId="{CF19C40E-7E14-46E4-9295-2A97F0F37E03}" destId="{AA249F07-C365-4047-8D5D-A6D794C06332}" srcOrd="0" destOrd="0" presId="urn:microsoft.com/office/officeart/2016/7/layout/BasicLinearProcessNumbered"/>
    <dgm:cxn modelId="{77916F98-C664-496D-9745-56AE9B9383B9}" type="presOf" srcId="{DA2D6E4D-3D3D-480A-8FA7-D66AA278BCCF}" destId="{98BD75C9-73AB-4206-B2E2-02C41B8620C2}" srcOrd="1" destOrd="0" presId="urn:microsoft.com/office/officeart/2016/7/layout/BasicLinearProcessNumbered"/>
    <dgm:cxn modelId="{240102A1-D76A-437F-A978-2E70B2E35676}" type="presOf" srcId="{8121E47C-F509-491A-8AAE-B953D3A1C2FE}" destId="{73062C21-F53C-4963-9DFA-FE3946A1A50A}" srcOrd="0" destOrd="0" presId="urn:microsoft.com/office/officeart/2016/7/layout/BasicLinearProcessNumbered"/>
    <dgm:cxn modelId="{6A6954A9-F4B0-487C-85AA-179912870706}" type="presOf" srcId="{E9734BB8-D2EA-4393-97FE-42D38E233007}" destId="{B153692A-82C1-4D6F-B35E-6E8205FA33C1}" srcOrd="0" destOrd="0" presId="urn:microsoft.com/office/officeart/2016/7/layout/BasicLinearProcessNumbered"/>
    <dgm:cxn modelId="{7E3114AB-4DDC-45B1-B3D1-44ADE0FDD728}" type="presOf" srcId="{E9734BB8-D2EA-4393-97FE-42D38E233007}" destId="{716045AD-21AC-4094-A688-047ACCBF9E35}" srcOrd="1" destOrd="0" presId="urn:microsoft.com/office/officeart/2016/7/layout/BasicLinearProcessNumbered"/>
    <dgm:cxn modelId="{2BB438BB-FD53-4DF8-85E6-124BD75E2008}" type="presOf" srcId="{9FD4CBEE-179B-4262-8F52-721FC172A543}" destId="{0B8AD935-953A-468D-AEE5-E5E5D9649DD5}" srcOrd="1" destOrd="0" presId="urn:microsoft.com/office/officeart/2016/7/layout/BasicLinearProcessNumbered"/>
    <dgm:cxn modelId="{75FFB7BF-E674-4DD4-9E06-9AFF3109D3FB}" type="presOf" srcId="{25DE6BBB-C4D7-4AA1-841A-D19BFC8DD70B}" destId="{721DFB14-EEF8-4CF7-BF43-4742B06E7FE3}" srcOrd="0" destOrd="0" presId="urn:microsoft.com/office/officeart/2016/7/layout/BasicLinearProcessNumbered"/>
    <dgm:cxn modelId="{24E78AD0-6CB5-4434-AC3A-CA599808F9EE}" type="presOf" srcId="{DA2D6E4D-3D3D-480A-8FA7-D66AA278BCCF}" destId="{528A5570-AF67-4B5E-AE4A-AF7294043379}" srcOrd="0" destOrd="0" presId="urn:microsoft.com/office/officeart/2016/7/layout/BasicLinearProcessNumbered"/>
    <dgm:cxn modelId="{46DCFEF0-5B51-4B07-B44D-BDF7F968F488}" type="presOf" srcId="{926BF7D1-5F54-45BB-AA8E-141CCE22F8BC}" destId="{A7311486-9255-4DC1-8A1C-F7BCE308960F}" srcOrd="1" destOrd="0" presId="urn:microsoft.com/office/officeart/2016/7/layout/BasicLinearProcessNumbered"/>
    <dgm:cxn modelId="{302D473C-6613-45FC-A1C9-A37A966F3425}" type="presParOf" srcId="{21743FA6-0264-45EC-BFC5-F81C04E1EF14}" destId="{E2C5F405-9408-4262-AB37-77A4DE5FD562}" srcOrd="0" destOrd="0" presId="urn:microsoft.com/office/officeart/2016/7/layout/BasicLinearProcessNumbered"/>
    <dgm:cxn modelId="{6E82C25B-B0E9-4A9A-82C0-1D541A700073}" type="presParOf" srcId="{E2C5F405-9408-4262-AB37-77A4DE5FD562}" destId="{B153692A-82C1-4D6F-B35E-6E8205FA33C1}" srcOrd="0" destOrd="0" presId="urn:microsoft.com/office/officeart/2016/7/layout/BasicLinearProcessNumbered"/>
    <dgm:cxn modelId="{C73D0953-13E9-45D3-8F20-B4EC274CE038}" type="presParOf" srcId="{E2C5F405-9408-4262-AB37-77A4DE5FD562}" destId="{AA249F07-C365-4047-8D5D-A6D794C06332}" srcOrd="1" destOrd="0" presId="urn:microsoft.com/office/officeart/2016/7/layout/BasicLinearProcessNumbered"/>
    <dgm:cxn modelId="{D9F12EE1-EC93-4918-B494-8F52878AC017}" type="presParOf" srcId="{E2C5F405-9408-4262-AB37-77A4DE5FD562}" destId="{61657989-4A47-4650-98E3-3D9680CD48D0}" srcOrd="2" destOrd="0" presId="urn:microsoft.com/office/officeart/2016/7/layout/BasicLinearProcessNumbered"/>
    <dgm:cxn modelId="{896F8660-EE36-48A5-9C36-D3AD5607024C}" type="presParOf" srcId="{E2C5F405-9408-4262-AB37-77A4DE5FD562}" destId="{716045AD-21AC-4094-A688-047ACCBF9E35}" srcOrd="3" destOrd="0" presId="urn:microsoft.com/office/officeart/2016/7/layout/BasicLinearProcessNumbered"/>
    <dgm:cxn modelId="{4E9647EF-882F-4E7F-877F-608FCB54F4A0}" type="presParOf" srcId="{21743FA6-0264-45EC-BFC5-F81C04E1EF14}" destId="{2D49A011-E68B-4343-ADB0-5EC449FACD5D}" srcOrd="1" destOrd="0" presId="urn:microsoft.com/office/officeart/2016/7/layout/BasicLinearProcessNumbered"/>
    <dgm:cxn modelId="{1D6F498C-7373-4A5B-AEC8-C32A7942EB6C}" type="presParOf" srcId="{21743FA6-0264-45EC-BFC5-F81C04E1EF14}" destId="{DC50E23A-F9FB-48B9-AA9D-C996599D339B}" srcOrd="2" destOrd="0" presId="urn:microsoft.com/office/officeart/2016/7/layout/BasicLinearProcessNumbered"/>
    <dgm:cxn modelId="{5DADB321-B38D-4D83-AFF5-20A2DD543F67}" type="presParOf" srcId="{DC50E23A-F9FB-48B9-AA9D-C996599D339B}" destId="{B5246814-0F15-41F4-AF56-B37BAB6D5733}" srcOrd="0" destOrd="0" presId="urn:microsoft.com/office/officeart/2016/7/layout/BasicLinearProcessNumbered"/>
    <dgm:cxn modelId="{C8864C14-9E60-4C3B-AE1F-85A629CDE5D7}" type="presParOf" srcId="{DC50E23A-F9FB-48B9-AA9D-C996599D339B}" destId="{73062C21-F53C-4963-9DFA-FE3946A1A50A}" srcOrd="1" destOrd="0" presId="urn:microsoft.com/office/officeart/2016/7/layout/BasicLinearProcessNumbered"/>
    <dgm:cxn modelId="{59362EAA-F180-4954-AF23-B1BD6C9976E2}" type="presParOf" srcId="{DC50E23A-F9FB-48B9-AA9D-C996599D339B}" destId="{996B6386-11EF-4B56-9CBB-AD4A89941671}" srcOrd="2" destOrd="0" presId="urn:microsoft.com/office/officeart/2016/7/layout/BasicLinearProcessNumbered"/>
    <dgm:cxn modelId="{753D9D24-846A-4DFD-9053-A23F61B97E10}" type="presParOf" srcId="{DC50E23A-F9FB-48B9-AA9D-C996599D339B}" destId="{A7311486-9255-4DC1-8A1C-F7BCE308960F}" srcOrd="3" destOrd="0" presId="urn:microsoft.com/office/officeart/2016/7/layout/BasicLinearProcessNumbered"/>
    <dgm:cxn modelId="{9F44F50F-C723-47FB-B967-0863669E5C86}" type="presParOf" srcId="{21743FA6-0264-45EC-BFC5-F81C04E1EF14}" destId="{4755BFDE-83EF-4CF4-83BA-5C407ABE113D}" srcOrd="3" destOrd="0" presId="urn:microsoft.com/office/officeart/2016/7/layout/BasicLinearProcessNumbered"/>
    <dgm:cxn modelId="{2874EBB4-E15B-44D4-92DC-58BCF3C8E29D}" type="presParOf" srcId="{21743FA6-0264-45EC-BFC5-F81C04E1EF14}" destId="{5677D187-2195-47D0-B0F0-6FF914667390}" srcOrd="4" destOrd="0" presId="urn:microsoft.com/office/officeart/2016/7/layout/BasicLinearProcessNumbered"/>
    <dgm:cxn modelId="{0A29E065-5182-4227-9101-FC8B7DB0DA6C}" type="presParOf" srcId="{5677D187-2195-47D0-B0F0-6FF914667390}" destId="{F5976C83-65F5-4980-8409-62BB1CCD22FC}" srcOrd="0" destOrd="0" presId="urn:microsoft.com/office/officeart/2016/7/layout/BasicLinearProcessNumbered"/>
    <dgm:cxn modelId="{BE4930EE-43D7-4F02-AC54-A9AC9769B5E1}" type="presParOf" srcId="{5677D187-2195-47D0-B0F0-6FF914667390}" destId="{61DFBBCA-392D-475A-9CDB-FE8FB1E9FB5C}" srcOrd="1" destOrd="0" presId="urn:microsoft.com/office/officeart/2016/7/layout/BasicLinearProcessNumbered"/>
    <dgm:cxn modelId="{FB466CA4-07FE-4D37-8360-21CAD2AA1EA9}" type="presParOf" srcId="{5677D187-2195-47D0-B0F0-6FF914667390}" destId="{92B649FD-4487-4440-9921-C0FC17ABB2E4}" srcOrd="2" destOrd="0" presId="urn:microsoft.com/office/officeart/2016/7/layout/BasicLinearProcessNumbered"/>
    <dgm:cxn modelId="{78F640FF-3960-4B15-A9B0-A1D67FC52FE5}" type="presParOf" srcId="{5677D187-2195-47D0-B0F0-6FF914667390}" destId="{0B8AD935-953A-468D-AEE5-E5E5D9649DD5}" srcOrd="3" destOrd="0" presId="urn:microsoft.com/office/officeart/2016/7/layout/BasicLinearProcessNumbered"/>
    <dgm:cxn modelId="{91859D3B-E87E-4857-864A-00813EDEE502}" type="presParOf" srcId="{21743FA6-0264-45EC-BFC5-F81C04E1EF14}" destId="{D54F3998-64A7-4635-91AE-83E288B72021}" srcOrd="5" destOrd="0" presId="urn:microsoft.com/office/officeart/2016/7/layout/BasicLinearProcessNumbered"/>
    <dgm:cxn modelId="{00F3DF06-5EEA-4A24-A2B6-0591033F87C8}" type="presParOf" srcId="{21743FA6-0264-45EC-BFC5-F81C04E1EF14}" destId="{EEE68E4E-404C-4737-AC82-79FECD35C9D1}" srcOrd="6" destOrd="0" presId="urn:microsoft.com/office/officeart/2016/7/layout/BasicLinearProcessNumbered"/>
    <dgm:cxn modelId="{466FACD6-CDF4-44EE-B592-66505A73FDDB}" type="presParOf" srcId="{EEE68E4E-404C-4737-AC82-79FECD35C9D1}" destId="{528A5570-AF67-4B5E-AE4A-AF7294043379}" srcOrd="0" destOrd="0" presId="urn:microsoft.com/office/officeart/2016/7/layout/BasicLinearProcessNumbered"/>
    <dgm:cxn modelId="{00546FFE-93FE-4ECE-A2D5-FAA5594982A8}" type="presParOf" srcId="{EEE68E4E-404C-4737-AC82-79FECD35C9D1}" destId="{721DFB14-EEF8-4CF7-BF43-4742B06E7FE3}" srcOrd="1" destOrd="0" presId="urn:microsoft.com/office/officeart/2016/7/layout/BasicLinearProcessNumbered"/>
    <dgm:cxn modelId="{C31B6C3D-7EA0-4875-AC6F-26AB50B56B11}" type="presParOf" srcId="{EEE68E4E-404C-4737-AC82-79FECD35C9D1}" destId="{631BDD07-C9D2-4DA1-BEFD-6B898110C5B2}" srcOrd="2" destOrd="0" presId="urn:microsoft.com/office/officeart/2016/7/layout/BasicLinearProcessNumbered"/>
    <dgm:cxn modelId="{1DBEB5CB-A3F0-4C37-B52A-EA46BB9DCEC8}" type="presParOf" srcId="{EEE68E4E-404C-4737-AC82-79FECD35C9D1}" destId="{98BD75C9-73AB-4206-B2E2-02C41B8620C2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769D54-1E60-4080-B2CE-29DFEBEF601E}" type="doc">
      <dgm:prSet loTypeId="urn:microsoft.com/office/officeart/2016/7/layout/RepeatingBendingProcessNew" loCatId="process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B850730-429C-415C-A75C-D06B44FB23B2}">
      <dgm:prSet/>
      <dgm:spPr/>
      <dgm:t>
        <a:bodyPr/>
        <a:lstStyle/>
        <a:p>
          <a:r>
            <a:rPr lang="en-US"/>
            <a:t>Sponsors must:</a:t>
          </a:r>
        </a:p>
      </dgm:t>
    </dgm:pt>
    <dgm:pt modelId="{66B2398A-27F5-4640-9096-DC839992113F}" type="parTrans" cxnId="{CC1F390D-1445-4541-A9E5-63795C030D02}">
      <dgm:prSet/>
      <dgm:spPr/>
      <dgm:t>
        <a:bodyPr/>
        <a:lstStyle/>
        <a:p>
          <a:endParaRPr lang="en-US"/>
        </a:p>
      </dgm:t>
    </dgm:pt>
    <dgm:pt modelId="{42FDC8ED-0C5A-4374-B7A6-F7823B6A51F3}" type="sibTrans" cxnId="{CC1F390D-1445-4541-A9E5-63795C030D02}">
      <dgm:prSet/>
      <dgm:spPr/>
      <dgm:t>
        <a:bodyPr/>
        <a:lstStyle/>
        <a:p>
          <a:endParaRPr lang="en-US"/>
        </a:p>
      </dgm:t>
    </dgm:pt>
    <dgm:pt modelId="{4C21CE6D-F1D1-4447-9261-929A8636FEF2}">
      <dgm:prSet/>
      <dgm:spPr/>
      <dgm:t>
        <a:bodyPr/>
        <a:lstStyle/>
        <a:p>
          <a:r>
            <a:rPr lang="en-US" dirty="0"/>
            <a:t>Appoint a civil rights coordinator </a:t>
          </a:r>
        </a:p>
        <a:p>
          <a:r>
            <a:rPr lang="en-US" dirty="0"/>
            <a:t>(Program Director)</a:t>
          </a:r>
        </a:p>
      </dgm:t>
    </dgm:pt>
    <dgm:pt modelId="{C03ACC58-3283-458B-8540-34093C066D0B}" type="parTrans" cxnId="{DA2DE74A-9687-43BB-8F07-3C629CE60614}">
      <dgm:prSet/>
      <dgm:spPr/>
      <dgm:t>
        <a:bodyPr/>
        <a:lstStyle/>
        <a:p>
          <a:endParaRPr lang="en-US"/>
        </a:p>
      </dgm:t>
    </dgm:pt>
    <dgm:pt modelId="{9B5FD362-4ABE-4D78-9F72-53A3268F8553}" type="sibTrans" cxnId="{DA2DE74A-9687-43BB-8F07-3C629CE60614}">
      <dgm:prSet/>
      <dgm:spPr/>
      <dgm:t>
        <a:bodyPr/>
        <a:lstStyle/>
        <a:p>
          <a:endParaRPr lang="en-US"/>
        </a:p>
      </dgm:t>
    </dgm:pt>
    <dgm:pt modelId="{6C467317-4E84-4571-8D63-C058706D08F3}">
      <dgm:prSet/>
      <dgm:spPr/>
      <dgm:t>
        <a:bodyPr/>
        <a:lstStyle/>
        <a:p>
          <a:r>
            <a:rPr lang="en-US" dirty="0"/>
            <a:t>Develop and implement a written procedure to handle complaints received regarding CNPs (see Parent Handbook)</a:t>
          </a:r>
        </a:p>
      </dgm:t>
    </dgm:pt>
    <dgm:pt modelId="{1309B6D4-FC76-4ED0-A629-6669A47374C1}" type="parTrans" cxnId="{B2DBF5D5-9BFF-4A78-8D72-18B40EF012AA}">
      <dgm:prSet/>
      <dgm:spPr/>
      <dgm:t>
        <a:bodyPr/>
        <a:lstStyle/>
        <a:p>
          <a:endParaRPr lang="en-US"/>
        </a:p>
      </dgm:t>
    </dgm:pt>
    <dgm:pt modelId="{6E35F8DF-02E3-4176-8F0D-273E3CA0500E}" type="sibTrans" cxnId="{B2DBF5D5-9BFF-4A78-8D72-18B40EF012AA}">
      <dgm:prSet/>
      <dgm:spPr/>
      <dgm:t>
        <a:bodyPr/>
        <a:lstStyle/>
        <a:p>
          <a:endParaRPr lang="en-US"/>
        </a:p>
      </dgm:t>
    </dgm:pt>
    <dgm:pt modelId="{44A23077-1B8D-4556-963C-211611085EEA}">
      <dgm:prSet/>
      <dgm:spPr/>
      <dgm:t>
        <a:bodyPr/>
        <a:lstStyle/>
        <a:p>
          <a:r>
            <a:rPr lang="en-US"/>
            <a:t>Have a system in place to document and track complaints</a:t>
          </a:r>
        </a:p>
      </dgm:t>
    </dgm:pt>
    <dgm:pt modelId="{3CE55277-B363-429B-ACFE-9913FB43D9E8}" type="parTrans" cxnId="{BE640773-49A7-48F7-B91C-A4686402E92E}">
      <dgm:prSet/>
      <dgm:spPr/>
      <dgm:t>
        <a:bodyPr/>
        <a:lstStyle/>
        <a:p>
          <a:endParaRPr lang="en-US"/>
        </a:p>
      </dgm:t>
    </dgm:pt>
    <dgm:pt modelId="{86F75C7C-4559-452B-BA40-355CD771F06D}" type="sibTrans" cxnId="{BE640773-49A7-48F7-B91C-A4686402E92E}">
      <dgm:prSet/>
      <dgm:spPr/>
      <dgm:t>
        <a:bodyPr/>
        <a:lstStyle/>
        <a:p>
          <a:endParaRPr lang="en-US"/>
        </a:p>
      </dgm:t>
    </dgm:pt>
    <dgm:pt modelId="{EE3AEB46-4574-41E2-8CDA-7A12ECE7B165}">
      <dgm:prSet/>
      <dgm:spPr/>
      <dgm:t>
        <a:bodyPr/>
        <a:lstStyle/>
        <a:p>
          <a:r>
            <a:rPr lang="en-US"/>
            <a:t>Make every attempt to help the complainant file the complaint</a:t>
          </a:r>
        </a:p>
      </dgm:t>
    </dgm:pt>
    <dgm:pt modelId="{FD961C39-4107-417F-9B22-8C56866D8AB7}" type="parTrans" cxnId="{7598BDAA-404C-46F3-B0A3-B3F3CB927418}">
      <dgm:prSet/>
      <dgm:spPr/>
      <dgm:t>
        <a:bodyPr/>
        <a:lstStyle/>
        <a:p>
          <a:endParaRPr lang="en-US"/>
        </a:p>
      </dgm:t>
    </dgm:pt>
    <dgm:pt modelId="{BD6B87C2-BF3E-4103-9213-E80E4F6CBCE7}" type="sibTrans" cxnId="{7598BDAA-404C-46F3-B0A3-B3F3CB927418}">
      <dgm:prSet/>
      <dgm:spPr/>
      <dgm:t>
        <a:bodyPr/>
        <a:lstStyle/>
        <a:p>
          <a:endParaRPr lang="en-US"/>
        </a:p>
      </dgm:t>
    </dgm:pt>
    <dgm:pt modelId="{8E99D344-E802-48EC-9FC9-CEE2CEB8A1E2}">
      <dgm:prSet/>
      <dgm:spPr/>
      <dgm:t>
        <a:bodyPr/>
        <a:lstStyle/>
        <a:p>
          <a:r>
            <a:rPr lang="en-US"/>
            <a:t>Forward all discrimination complaints received regarding CNPs to the USDA within three working days</a:t>
          </a:r>
        </a:p>
      </dgm:t>
    </dgm:pt>
    <dgm:pt modelId="{04CCAEEA-4AA3-4134-809E-7331FB41B38E}" type="parTrans" cxnId="{EF333340-42E0-4029-A101-CBC2A8B889BF}">
      <dgm:prSet/>
      <dgm:spPr/>
      <dgm:t>
        <a:bodyPr/>
        <a:lstStyle/>
        <a:p>
          <a:endParaRPr lang="en-US"/>
        </a:p>
      </dgm:t>
    </dgm:pt>
    <dgm:pt modelId="{F33A1163-DCE0-4F70-85F8-24BC71E122C7}" type="sibTrans" cxnId="{EF333340-42E0-4029-A101-CBC2A8B889BF}">
      <dgm:prSet/>
      <dgm:spPr/>
      <dgm:t>
        <a:bodyPr/>
        <a:lstStyle/>
        <a:p>
          <a:endParaRPr lang="en-US"/>
        </a:p>
      </dgm:t>
    </dgm:pt>
    <dgm:pt modelId="{656ABB70-529E-40A4-87FB-6A8097471E8C}" type="pres">
      <dgm:prSet presAssocID="{E5769D54-1E60-4080-B2CE-29DFEBEF601E}" presName="Name0" presStyleCnt="0">
        <dgm:presLayoutVars>
          <dgm:dir/>
          <dgm:resizeHandles val="exact"/>
        </dgm:presLayoutVars>
      </dgm:prSet>
      <dgm:spPr/>
    </dgm:pt>
    <dgm:pt modelId="{AC53B854-EED6-4A17-BD0B-52E05420E929}" type="pres">
      <dgm:prSet presAssocID="{0B850730-429C-415C-A75C-D06B44FB23B2}" presName="node" presStyleLbl="node1" presStyleIdx="0" presStyleCnt="6">
        <dgm:presLayoutVars>
          <dgm:bulletEnabled val="1"/>
        </dgm:presLayoutVars>
      </dgm:prSet>
      <dgm:spPr/>
    </dgm:pt>
    <dgm:pt modelId="{8FA848DA-7965-4454-8924-10F98FB669EA}" type="pres">
      <dgm:prSet presAssocID="{42FDC8ED-0C5A-4374-B7A6-F7823B6A51F3}" presName="sibTrans" presStyleLbl="sibTrans1D1" presStyleIdx="0" presStyleCnt="5"/>
      <dgm:spPr/>
    </dgm:pt>
    <dgm:pt modelId="{38C4E8F8-F8A0-47B4-970C-3B8E9DE3E5FF}" type="pres">
      <dgm:prSet presAssocID="{42FDC8ED-0C5A-4374-B7A6-F7823B6A51F3}" presName="connectorText" presStyleLbl="sibTrans1D1" presStyleIdx="0" presStyleCnt="5"/>
      <dgm:spPr/>
    </dgm:pt>
    <dgm:pt modelId="{927644C6-8FF7-45E7-9954-AC3479533187}" type="pres">
      <dgm:prSet presAssocID="{4C21CE6D-F1D1-4447-9261-929A8636FEF2}" presName="node" presStyleLbl="node1" presStyleIdx="1" presStyleCnt="6">
        <dgm:presLayoutVars>
          <dgm:bulletEnabled val="1"/>
        </dgm:presLayoutVars>
      </dgm:prSet>
      <dgm:spPr/>
    </dgm:pt>
    <dgm:pt modelId="{3E4378D3-9578-4537-B80A-882B3084EFF3}" type="pres">
      <dgm:prSet presAssocID="{9B5FD362-4ABE-4D78-9F72-53A3268F8553}" presName="sibTrans" presStyleLbl="sibTrans1D1" presStyleIdx="1" presStyleCnt="5"/>
      <dgm:spPr/>
    </dgm:pt>
    <dgm:pt modelId="{FC50F6A0-19FD-4FAE-BB02-FA126DE2A017}" type="pres">
      <dgm:prSet presAssocID="{9B5FD362-4ABE-4D78-9F72-53A3268F8553}" presName="connectorText" presStyleLbl="sibTrans1D1" presStyleIdx="1" presStyleCnt="5"/>
      <dgm:spPr/>
    </dgm:pt>
    <dgm:pt modelId="{514632A3-BF17-44CA-B4AA-D4A509DEAEE0}" type="pres">
      <dgm:prSet presAssocID="{6C467317-4E84-4571-8D63-C058706D08F3}" presName="node" presStyleLbl="node1" presStyleIdx="2" presStyleCnt="6">
        <dgm:presLayoutVars>
          <dgm:bulletEnabled val="1"/>
        </dgm:presLayoutVars>
      </dgm:prSet>
      <dgm:spPr/>
    </dgm:pt>
    <dgm:pt modelId="{71F68C47-59ED-44DE-8799-AEAEF74DCE59}" type="pres">
      <dgm:prSet presAssocID="{6E35F8DF-02E3-4176-8F0D-273E3CA0500E}" presName="sibTrans" presStyleLbl="sibTrans1D1" presStyleIdx="2" presStyleCnt="5"/>
      <dgm:spPr/>
    </dgm:pt>
    <dgm:pt modelId="{FE282A09-6E01-43D8-93B1-B05EC4AF093F}" type="pres">
      <dgm:prSet presAssocID="{6E35F8DF-02E3-4176-8F0D-273E3CA0500E}" presName="connectorText" presStyleLbl="sibTrans1D1" presStyleIdx="2" presStyleCnt="5"/>
      <dgm:spPr/>
    </dgm:pt>
    <dgm:pt modelId="{B6C34C55-8DED-46F6-8739-FCA17A1CE1CF}" type="pres">
      <dgm:prSet presAssocID="{44A23077-1B8D-4556-963C-211611085EEA}" presName="node" presStyleLbl="node1" presStyleIdx="3" presStyleCnt="6">
        <dgm:presLayoutVars>
          <dgm:bulletEnabled val="1"/>
        </dgm:presLayoutVars>
      </dgm:prSet>
      <dgm:spPr/>
    </dgm:pt>
    <dgm:pt modelId="{FE6028A3-15C6-4D67-BB6B-DA6FECB5137D}" type="pres">
      <dgm:prSet presAssocID="{86F75C7C-4559-452B-BA40-355CD771F06D}" presName="sibTrans" presStyleLbl="sibTrans1D1" presStyleIdx="3" presStyleCnt="5"/>
      <dgm:spPr/>
    </dgm:pt>
    <dgm:pt modelId="{5BFB7015-D5EF-4CEC-B9A9-E3DBFA07C6D0}" type="pres">
      <dgm:prSet presAssocID="{86F75C7C-4559-452B-BA40-355CD771F06D}" presName="connectorText" presStyleLbl="sibTrans1D1" presStyleIdx="3" presStyleCnt="5"/>
      <dgm:spPr/>
    </dgm:pt>
    <dgm:pt modelId="{682BB8DE-AA9C-4B67-8485-CF6D409729BB}" type="pres">
      <dgm:prSet presAssocID="{EE3AEB46-4574-41E2-8CDA-7A12ECE7B165}" presName="node" presStyleLbl="node1" presStyleIdx="4" presStyleCnt="6">
        <dgm:presLayoutVars>
          <dgm:bulletEnabled val="1"/>
        </dgm:presLayoutVars>
      </dgm:prSet>
      <dgm:spPr/>
    </dgm:pt>
    <dgm:pt modelId="{BB38BB49-6DE0-4395-ABAF-6F9D9DA10045}" type="pres">
      <dgm:prSet presAssocID="{BD6B87C2-BF3E-4103-9213-E80E4F6CBCE7}" presName="sibTrans" presStyleLbl="sibTrans1D1" presStyleIdx="4" presStyleCnt="5"/>
      <dgm:spPr/>
    </dgm:pt>
    <dgm:pt modelId="{BFA3BB03-022C-4A05-BF5A-31E22844597A}" type="pres">
      <dgm:prSet presAssocID="{BD6B87C2-BF3E-4103-9213-E80E4F6CBCE7}" presName="connectorText" presStyleLbl="sibTrans1D1" presStyleIdx="4" presStyleCnt="5"/>
      <dgm:spPr/>
    </dgm:pt>
    <dgm:pt modelId="{CDFDB87A-9255-43CF-B063-94FCE269B349}" type="pres">
      <dgm:prSet presAssocID="{8E99D344-E802-48EC-9FC9-CEE2CEB8A1E2}" presName="node" presStyleLbl="node1" presStyleIdx="5" presStyleCnt="6">
        <dgm:presLayoutVars>
          <dgm:bulletEnabled val="1"/>
        </dgm:presLayoutVars>
      </dgm:prSet>
      <dgm:spPr/>
    </dgm:pt>
  </dgm:ptLst>
  <dgm:cxnLst>
    <dgm:cxn modelId="{CC1F390D-1445-4541-A9E5-63795C030D02}" srcId="{E5769D54-1E60-4080-B2CE-29DFEBEF601E}" destId="{0B850730-429C-415C-A75C-D06B44FB23B2}" srcOrd="0" destOrd="0" parTransId="{66B2398A-27F5-4640-9096-DC839992113F}" sibTransId="{42FDC8ED-0C5A-4374-B7A6-F7823B6A51F3}"/>
    <dgm:cxn modelId="{7956E21D-895C-43B8-8581-72F36CF0A4B5}" type="presOf" srcId="{86F75C7C-4559-452B-BA40-355CD771F06D}" destId="{5BFB7015-D5EF-4CEC-B9A9-E3DBFA07C6D0}" srcOrd="1" destOrd="0" presId="urn:microsoft.com/office/officeart/2016/7/layout/RepeatingBendingProcessNew"/>
    <dgm:cxn modelId="{EF333340-42E0-4029-A101-CBC2A8B889BF}" srcId="{E5769D54-1E60-4080-B2CE-29DFEBEF601E}" destId="{8E99D344-E802-48EC-9FC9-CEE2CEB8A1E2}" srcOrd="5" destOrd="0" parTransId="{04CCAEEA-4AA3-4134-809E-7331FB41B38E}" sibTransId="{F33A1163-DCE0-4F70-85F8-24BC71E122C7}"/>
    <dgm:cxn modelId="{299AF740-0959-4AA1-998B-42B034AF141D}" type="presOf" srcId="{4C21CE6D-F1D1-4447-9261-929A8636FEF2}" destId="{927644C6-8FF7-45E7-9954-AC3479533187}" srcOrd="0" destOrd="0" presId="urn:microsoft.com/office/officeart/2016/7/layout/RepeatingBendingProcessNew"/>
    <dgm:cxn modelId="{29EAB542-621F-489B-97D7-4B0989F43D7D}" type="presOf" srcId="{8E99D344-E802-48EC-9FC9-CEE2CEB8A1E2}" destId="{CDFDB87A-9255-43CF-B063-94FCE269B349}" srcOrd="0" destOrd="0" presId="urn:microsoft.com/office/officeart/2016/7/layout/RepeatingBendingProcessNew"/>
    <dgm:cxn modelId="{DA2DE74A-9687-43BB-8F07-3C629CE60614}" srcId="{E5769D54-1E60-4080-B2CE-29DFEBEF601E}" destId="{4C21CE6D-F1D1-4447-9261-929A8636FEF2}" srcOrd="1" destOrd="0" parTransId="{C03ACC58-3283-458B-8540-34093C066D0B}" sibTransId="{9B5FD362-4ABE-4D78-9F72-53A3268F8553}"/>
    <dgm:cxn modelId="{02EFEE6C-D5A0-4793-B4E3-6FD9B5626B9A}" type="presOf" srcId="{BD6B87C2-BF3E-4103-9213-E80E4F6CBCE7}" destId="{BB38BB49-6DE0-4395-ABAF-6F9D9DA10045}" srcOrd="0" destOrd="0" presId="urn:microsoft.com/office/officeart/2016/7/layout/RepeatingBendingProcessNew"/>
    <dgm:cxn modelId="{A6C0FF6F-E3A9-4F9D-B425-8B31D2033CCB}" type="presOf" srcId="{42FDC8ED-0C5A-4374-B7A6-F7823B6A51F3}" destId="{38C4E8F8-F8A0-47B4-970C-3B8E9DE3E5FF}" srcOrd="1" destOrd="0" presId="urn:microsoft.com/office/officeart/2016/7/layout/RepeatingBendingProcessNew"/>
    <dgm:cxn modelId="{2AE47450-B546-4488-ADB2-332F5C869FBD}" type="presOf" srcId="{9B5FD362-4ABE-4D78-9F72-53A3268F8553}" destId="{3E4378D3-9578-4537-B80A-882B3084EFF3}" srcOrd="0" destOrd="0" presId="urn:microsoft.com/office/officeart/2016/7/layout/RepeatingBendingProcessNew"/>
    <dgm:cxn modelId="{BE640773-49A7-48F7-B91C-A4686402E92E}" srcId="{E5769D54-1E60-4080-B2CE-29DFEBEF601E}" destId="{44A23077-1B8D-4556-963C-211611085EEA}" srcOrd="3" destOrd="0" parTransId="{3CE55277-B363-429B-ACFE-9913FB43D9E8}" sibTransId="{86F75C7C-4559-452B-BA40-355CD771F06D}"/>
    <dgm:cxn modelId="{4DA5A184-F81E-443D-B0F8-993623807BCB}" type="presOf" srcId="{6E35F8DF-02E3-4176-8F0D-273E3CA0500E}" destId="{71F68C47-59ED-44DE-8799-AEAEF74DCE59}" srcOrd="0" destOrd="0" presId="urn:microsoft.com/office/officeart/2016/7/layout/RepeatingBendingProcessNew"/>
    <dgm:cxn modelId="{7598BDAA-404C-46F3-B0A3-B3F3CB927418}" srcId="{E5769D54-1E60-4080-B2CE-29DFEBEF601E}" destId="{EE3AEB46-4574-41E2-8CDA-7A12ECE7B165}" srcOrd="4" destOrd="0" parTransId="{FD961C39-4107-417F-9B22-8C56866D8AB7}" sibTransId="{BD6B87C2-BF3E-4103-9213-E80E4F6CBCE7}"/>
    <dgm:cxn modelId="{912B74B7-4E95-4395-9DC9-1D72F462BBDD}" type="presOf" srcId="{44A23077-1B8D-4556-963C-211611085EEA}" destId="{B6C34C55-8DED-46F6-8739-FCA17A1CE1CF}" srcOrd="0" destOrd="0" presId="urn:microsoft.com/office/officeart/2016/7/layout/RepeatingBendingProcessNew"/>
    <dgm:cxn modelId="{597F9DC8-7E02-46B7-9218-FBBB9215B50A}" type="presOf" srcId="{BD6B87C2-BF3E-4103-9213-E80E4F6CBCE7}" destId="{BFA3BB03-022C-4A05-BF5A-31E22844597A}" srcOrd="1" destOrd="0" presId="urn:microsoft.com/office/officeart/2016/7/layout/RepeatingBendingProcessNew"/>
    <dgm:cxn modelId="{EBA577CD-AD76-41AB-BB82-D1BCDFC56F9D}" type="presOf" srcId="{86F75C7C-4559-452B-BA40-355CD771F06D}" destId="{FE6028A3-15C6-4D67-BB6B-DA6FECB5137D}" srcOrd="0" destOrd="0" presId="urn:microsoft.com/office/officeart/2016/7/layout/RepeatingBendingProcessNew"/>
    <dgm:cxn modelId="{11583CCF-1616-403B-A85E-0E86634B9A9A}" type="presOf" srcId="{6E35F8DF-02E3-4176-8F0D-273E3CA0500E}" destId="{FE282A09-6E01-43D8-93B1-B05EC4AF093F}" srcOrd="1" destOrd="0" presId="urn:microsoft.com/office/officeart/2016/7/layout/RepeatingBendingProcessNew"/>
    <dgm:cxn modelId="{B2DBF5D5-9BFF-4A78-8D72-18B40EF012AA}" srcId="{E5769D54-1E60-4080-B2CE-29DFEBEF601E}" destId="{6C467317-4E84-4571-8D63-C058706D08F3}" srcOrd="2" destOrd="0" parTransId="{1309B6D4-FC76-4ED0-A629-6669A47374C1}" sibTransId="{6E35F8DF-02E3-4176-8F0D-273E3CA0500E}"/>
    <dgm:cxn modelId="{9B3C67D9-A82B-45E4-A83D-D2B1119C396F}" type="presOf" srcId="{E5769D54-1E60-4080-B2CE-29DFEBEF601E}" destId="{656ABB70-529E-40A4-87FB-6A8097471E8C}" srcOrd="0" destOrd="0" presId="urn:microsoft.com/office/officeart/2016/7/layout/RepeatingBendingProcessNew"/>
    <dgm:cxn modelId="{F0DCA8DA-E82E-4888-AE96-010401D0ACE7}" type="presOf" srcId="{EE3AEB46-4574-41E2-8CDA-7A12ECE7B165}" destId="{682BB8DE-AA9C-4B67-8485-CF6D409729BB}" srcOrd="0" destOrd="0" presId="urn:microsoft.com/office/officeart/2016/7/layout/RepeatingBendingProcessNew"/>
    <dgm:cxn modelId="{7E0EB5DA-0081-459F-A2A1-5E0BC1780234}" type="presOf" srcId="{6C467317-4E84-4571-8D63-C058706D08F3}" destId="{514632A3-BF17-44CA-B4AA-D4A509DEAEE0}" srcOrd="0" destOrd="0" presId="urn:microsoft.com/office/officeart/2016/7/layout/RepeatingBendingProcessNew"/>
    <dgm:cxn modelId="{45643EE1-E64F-4174-84A6-C4CE7B5B17D1}" type="presOf" srcId="{0B850730-429C-415C-A75C-D06B44FB23B2}" destId="{AC53B854-EED6-4A17-BD0B-52E05420E929}" srcOrd="0" destOrd="0" presId="urn:microsoft.com/office/officeart/2016/7/layout/RepeatingBendingProcessNew"/>
    <dgm:cxn modelId="{E56B15EB-047B-4B6F-B95A-B0FB2BB280ED}" type="presOf" srcId="{9B5FD362-4ABE-4D78-9F72-53A3268F8553}" destId="{FC50F6A0-19FD-4FAE-BB02-FA126DE2A017}" srcOrd="1" destOrd="0" presId="urn:microsoft.com/office/officeart/2016/7/layout/RepeatingBendingProcessNew"/>
    <dgm:cxn modelId="{98977AF9-6061-4313-887E-255BB38CFC74}" type="presOf" srcId="{42FDC8ED-0C5A-4374-B7A6-F7823B6A51F3}" destId="{8FA848DA-7965-4454-8924-10F98FB669EA}" srcOrd="0" destOrd="0" presId="urn:microsoft.com/office/officeart/2016/7/layout/RepeatingBendingProcessNew"/>
    <dgm:cxn modelId="{3F7BA09D-4758-4D3C-8A3F-A5F4FF92FDC6}" type="presParOf" srcId="{656ABB70-529E-40A4-87FB-6A8097471E8C}" destId="{AC53B854-EED6-4A17-BD0B-52E05420E929}" srcOrd="0" destOrd="0" presId="urn:microsoft.com/office/officeart/2016/7/layout/RepeatingBendingProcessNew"/>
    <dgm:cxn modelId="{9FA55851-5FF3-4FB4-9B09-D66D0B4FCFAB}" type="presParOf" srcId="{656ABB70-529E-40A4-87FB-6A8097471E8C}" destId="{8FA848DA-7965-4454-8924-10F98FB669EA}" srcOrd="1" destOrd="0" presId="urn:microsoft.com/office/officeart/2016/7/layout/RepeatingBendingProcessNew"/>
    <dgm:cxn modelId="{35BFE148-3056-4ABE-8273-885FC5BD624A}" type="presParOf" srcId="{8FA848DA-7965-4454-8924-10F98FB669EA}" destId="{38C4E8F8-F8A0-47B4-970C-3B8E9DE3E5FF}" srcOrd="0" destOrd="0" presId="urn:microsoft.com/office/officeart/2016/7/layout/RepeatingBendingProcessNew"/>
    <dgm:cxn modelId="{643AC506-9C5E-4758-ADC0-8E7895C159ED}" type="presParOf" srcId="{656ABB70-529E-40A4-87FB-6A8097471E8C}" destId="{927644C6-8FF7-45E7-9954-AC3479533187}" srcOrd="2" destOrd="0" presId="urn:microsoft.com/office/officeart/2016/7/layout/RepeatingBendingProcessNew"/>
    <dgm:cxn modelId="{E653A4E1-E822-456E-99FF-3AB7F2AAE1AE}" type="presParOf" srcId="{656ABB70-529E-40A4-87FB-6A8097471E8C}" destId="{3E4378D3-9578-4537-B80A-882B3084EFF3}" srcOrd="3" destOrd="0" presId="urn:microsoft.com/office/officeart/2016/7/layout/RepeatingBendingProcessNew"/>
    <dgm:cxn modelId="{4C5B7C7E-381B-4CE6-8337-1D41BF149943}" type="presParOf" srcId="{3E4378D3-9578-4537-B80A-882B3084EFF3}" destId="{FC50F6A0-19FD-4FAE-BB02-FA126DE2A017}" srcOrd="0" destOrd="0" presId="urn:microsoft.com/office/officeart/2016/7/layout/RepeatingBendingProcessNew"/>
    <dgm:cxn modelId="{C2F8721A-359E-4B4E-96E1-CCBA698B5E0F}" type="presParOf" srcId="{656ABB70-529E-40A4-87FB-6A8097471E8C}" destId="{514632A3-BF17-44CA-B4AA-D4A509DEAEE0}" srcOrd="4" destOrd="0" presId="urn:microsoft.com/office/officeart/2016/7/layout/RepeatingBendingProcessNew"/>
    <dgm:cxn modelId="{0FFF4275-A283-48FF-AD03-55F7EB30D80C}" type="presParOf" srcId="{656ABB70-529E-40A4-87FB-6A8097471E8C}" destId="{71F68C47-59ED-44DE-8799-AEAEF74DCE59}" srcOrd="5" destOrd="0" presId="urn:microsoft.com/office/officeart/2016/7/layout/RepeatingBendingProcessNew"/>
    <dgm:cxn modelId="{8E05A09A-0EE0-4D7E-8921-8919B4ED0AAE}" type="presParOf" srcId="{71F68C47-59ED-44DE-8799-AEAEF74DCE59}" destId="{FE282A09-6E01-43D8-93B1-B05EC4AF093F}" srcOrd="0" destOrd="0" presId="urn:microsoft.com/office/officeart/2016/7/layout/RepeatingBendingProcessNew"/>
    <dgm:cxn modelId="{7D890D1B-1E89-4DC2-832F-CB888202166B}" type="presParOf" srcId="{656ABB70-529E-40A4-87FB-6A8097471E8C}" destId="{B6C34C55-8DED-46F6-8739-FCA17A1CE1CF}" srcOrd="6" destOrd="0" presId="urn:microsoft.com/office/officeart/2016/7/layout/RepeatingBendingProcessNew"/>
    <dgm:cxn modelId="{6704D1D4-79A9-4B7E-8343-8DA85CAD958A}" type="presParOf" srcId="{656ABB70-529E-40A4-87FB-6A8097471E8C}" destId="{FE6028A3-15C6-4D67-BB6B-DA6FECB5137D}" srcOrd="7" destOrd="0" presId="urn:microsoft.com/office/officeart/2016/7/layout/RepeatingBendingProcessNew"/>
    <dgm:cxn modelId="{E6DA5483-4D28-41DF-B10D-EB24FA0D9715}" type="presParOf" srcId="{FE6028A3-15C6-4D67-BB6B-DA6FECB5137D}" destId="{5BFB7015-D5EF-4CEC-B9A9-E3DBFA07C6D0}" srcOrd="0" destOrd="0" presId="urn:microsoft.com/office/officeart/2016/7/layout/RepeatingBendingProcessNew"/>
    <dgm:cxn modelId="{84E12C56-344A-44C0-AE80-6FA79CDF871C}" type="presParOf" srcId="{656ABB70-529E-40A4-87FB-6A8097471E8C}" destId="{682BB8DE-AA9C-4B67-8485-CF6D409729BB}" srcOrd="8" destOrd="0" presId="urn:microsoft.com/office/officeart/2016/7/layout/RepeatingBendingProcessNew"/>
    <dgm:cxn modelId="{369D6449-58EE-4026-AAC1-9F94275B8CB4}" type="presParOf" srcId="{656ABB70-529E-40A4-87FB-6A8097471E8C}" destId="{BB38BB49-6DE0-4395-ABAF-6F9D9DA10045}" srcOrd="9" destOrd="0" presId="urn:microsoft.com/office/officeart/2016/7/layout/RepeatingBendingProcessNew"/>
    <dgm:cxn modelId="{3F5A20AD-BB7F-41B6-A5A3-314FA9FED6BC}" type="presParOf" srcId="{BB38BB49-6DE0-4395-ABAF-6F9D9DA10045}" destId="{BFA3BB03-022C-4A05-BF5A-31E22844597A}" srcOrd="0" destOrd="0" presId="urn:microsoft.com/office/officeart/2016/7/layout/RepeatingBendingProcessNew"/>
    <dgm:cxn modelId="{05628D65-3E72-4F47-A037-6819D6ABE1BB}" type="presParOf" srcId="{656ABB70-529E-40A4-87FB-6A8097471E8C}" destId="{CDFDB87A-9255-43CF-B063-94FCE269B349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53692A-82C1-4D6F-B35E-6E8205FA33C1}">
      <dsp:nvSpPr>
        <dsp:cNvPr id="0" name=""/>
        <dsp:cNvSpPr/>
      </dsp:nvSpPr>
      <dsp:spPr>
        <a:xfrm>
          <a:off x="2946" y="226351"/>
          <a:ext cx="2337792" cy="327290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263" tIns="330200" rIns="182263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Avoid the desire to blame</a:t>
          </a:r>
        </a:p>
      </dsp:txBody>
      <dsp:txXfrm>
        <a:off x="2946" y="1470056"/>
        <a:ext cx="2337792" cy="1963745"/>
      </dsp:txXfrm>
    </dsp:sp>
    <dsp:sp modelId="{AA249F07-C365-4047-8D5D-A6D794C06332}">
      <dsp:nvSpPr>
        <dsp:cNvPr id="0" name=""/>
        <dsp:cNvSpPr/>
      </dsp:nvSpPr>
      <dsp:spPr>
        <a:xfrm>
          <a:off x="680906" y="553642"/>
          <a:ext cx="981872" cy="98187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551" tIns="12700" rIns="76551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824698" y="697434"/>
        <a:ext cx="694288" cy="694288"/>
      </dsp:txXfrm>
    </dsp:sp>
    <dsp:sp modelId="{61657989-4A47-4650-98E3-3D9680CD48D0}">
      <dsp:nvSpPr>
        <dsp:cNvPr id="0" name=""/>
        <dsp:cNvSpPr/>
      </dsp:nvSpPr>
      <dsp:spPr>
        <a:xfrm>
          <a:off x="2946" y="3499188"/>
          <a:ext cx="2337792" cy="72"/>
        </a:xfrm>
        <a:prstGeom prst="rect">
          <a:avLst/>
        </a:prstGeom>
        <a:solidFill>
          <a:schemeClr val="accent2">
            <a:hueOff val="-1839772"/>
            <a:satOff val="247"/>
            <a:lumOff val="280"/>
            <a:alphaOff val="0"/>
          </a:schemeClr>
        </a:solidFill>
        <a:ln w="12700" cap="flat" cmpd="sng" algn="ctr">
          <a:solidFill>
            <a:schemeClr val="accent2">
              <a:hueOff val="-1839772"/>
              <a:satOff val="247"/>
              <a:lumOff val="28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5246814-0F15-41F4-AF56-B37BAB6D5733}">
      <dsp:nvSpPr>
        <dsp:cNvPr id="0" name=""/>
        <dsp:cNvSpPr/>
      </dsp:nvSpPr>
      <dsp:spPr>
        <a:xfrm>
          <a:off x="2574518" y="226351"/>
          <a:ext cx="2337792" cy="3272909"/>
        </a:xfrm>
        <a:prstGeom prst="rect">
          <a:avLst/>
        </a:prstGeom>
        <a:solidFill>
          <a:schemeClr val="accent2">
            <a:tint val="40000"/>
            <a:alpha val="90000"/>
            <a:hueOff val="-4367913"/>
            <a:satOff val="681"/>
            <a:lumOff val="133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4367913"/>
              <a:satOff val="681"/>
              <a:lumOff val="13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263" tIns="330200" rIns="182263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Have good listening skills</a:t>
          </a:r>
        </a:p>
      </dsp:txBody>
      <dsp:txXfrm>
        <a:off x="2574518" y="1470056"/>
        <a:ext cx="2337792" cy="1963745"/>
      </dsp:txXfrm>
    </dsp:sp>
    <dsp:sp modelId="{73062C21-F53C-4963-9DFA-FE3946A1A50A}">
      <dsp:nvSpPr>
        <dsp:cNvPr id="0" name=""/>
        <dsp:cNvSpPr/>
      </dsp:nvSpPr>
      <dsp:spPr>
        <a:xfrm>
          <a:off x="3252477" y="553642"/>
          <a:ext cx="981872" cy="981872"/>
        </a:xfrm>
        <a:prstGeom prst="ellipse">
          <a:avLst/>
        </a:prstGeom>
        <a:solidFill>
          <a:schemeClr val="accent2">
            <a:hueOff val="-3679543"/>
            <a:satOff val="495"/>
            <a:lumOff val="561"/>
            <a:alphaOff val="0"/>
          </a:schemeClr>
        </a:solidFill>
        <a:ln w="12700" cap="flat" cmpd="sng" algn="ctr">
          <a:solidFill>
            <a:schemeClr val="accent2">
              <a:hueOff val="-3679543"/>
              <a:satOff val="495"/>
              <a:lumOff val="56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551" tIns="12700" rIns="76551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3396269" y="697434"/>
        <a:ext cx="694288" cy="694288"/>
      </dsp:txXfrm>
    </dsp:sp>
    <dsp:sp modelId="{996B6386-11EF-4B56-9CBB-AD4A89941671}">
      <dsp:nvSpPr>
        <dsp:cNvPr id="0" name=""/>
        <dsp:cNvSpPr/>
      </dsp:nvSpPr>
      <dsp:spPr>
        <a:xfrm>
          <a:off x="2574518" y="3499188"/>
          <a:ext cx="2337792" cy="72"/>
        </a:xfrm>
        <a:prstGeom prst="rect">
          <a:avLst/>
        </a:prstGeom>
        <a:solidFill>
          <a:schemeClr val="accent2">
            <a:hueOff val="-5519315"/>
            <a:satOff val="742"/>
            <a:lumOff val="841"/>
            <a:alphaOff val="0"/>
          </a:schemeClr>
        </a:solidFill>
        <a:ln w="12700" cap="flat" cmpd="sng" algn="ctr">
          <a:solidFill>
            <a:schemeClr val="accent2">
              <a:hueOff val="-5519315"/>
              <a:satOff val="742"/>
              <a:lumOff val="84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5976C83-65F5-4980-8409-62BB1CCD22FC}">
      <dsp:nvSpPr>
        <dsp:cNvPr id="0" name=""/>
        <dsp:cNvSpPr/>
      </dsp:nvSpPr>
      <dsp:spPr>
        <a:xfrm>
          <a:off x="5146089" y="226351"/>
          <a:ext cx="2337792" cy="3272909"/>
        </a:xfrm>
        <a:prstGeom prst="rect">
          <a:avLst/>
        </a:prstGeom>
        <a:solidFill>
          <a:schemeClr val="accent2">
            <a:tint val="40000"/>
            <a:alpha val="90000"/>
            <a:hueOff val="-8735826"/>
            <a:satOff val="1361"/>
            <a:lumOff val="266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735826"/>
              <a:satOff val="1361"/>
              <a:lumOff val="26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263" tIns="330200" rIns="182263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Attempt to improve the situation</a:t>
          </a:r>
        </a:p>
      </dsp:txBody>
      <dsp:txXfrm>
        <a:off x="5146089" y="1470056"/>
        <a:ext cx="2337792" cy="1963745"/>
      </dsp:txXfrm>
    </dsp:sp>
    <dsp:sp modelId="{61DFBBCA-392D-475A-9CDB-FE8FB1E9FB5C}">
      <dsp:nvSpPr>
        <dsp:cNvPr id="0" name=""/>
        <dsp:cNvSpPr/>
      </dsp:nvSpPr>
      <dsp:spPr>
        <a:xfrm>
          <a:off x="5824049" y="553642"/>
          <a:ext cx="981872" cy="981872"/>
        </a:xfrm>
        <a:prstGeom prst="ellipse">
          <a:avLst/>
        </a:prstGeom>
        <a:solidFill>
          <a:schemeClr val="accent2">
            <a:hueOff val="-7359087"/>
            <a:satOff val="990"/>
            <a:lumOff val="1121"/>
            <a:alphaOff val="0"/>
          </a:schemeClr>
        </a:solidFill>
        <a:ln w="12700" cap="flat" cmpd="sng" algn="ctr">
          <a:solidFill>
            <a:schemeClr val="accent2">
              <a:hueOff val="-7359087"/>
              <a:satOff val="990"/>
              <a:lumOff val="112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551" tIns="12700" rIns="76551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5967841" y="697434"/>
        <a:ext cx="694288" cy="694288"/>
      </dsp:txXfrm>
    </dsp:sp>
    <dsp:sp modelId="{92B649FD-4487-4440-9921-C0FC17ABB2E4}">
      <dsp:nvSpPr>
        <dsp:cNvPr id="0" name=""/>
        <dsp:cNvSpPr/>
      </dsp:nvSpPr>
      <dsp:spPr>
        <a:xfrm>
          <a:off x="5146089" y="3499188"/>
          <a:ext cx="2337792" cy="72"/>
        </a:xfrm>
        <a:prstGeom prst="rect">
          <a:avLst/>
        </a:prstGeom>
        <a:solidFill>
          <a:schemeClr val="accent2">
            <a:hueOff val="-9198858"/>
            <a:satOff val="1237"/>
            <a:lumOff val="1401"/>
            <a:alphaOff val="0"/>
          </a:schemeClr>
        </a:solidFill>
        <a:ln w="12700" cap="flat" cmpd="sng" algn="ctr">
          <a:solidFill>
            <a:schemeClr val="accent2">
              <a:hueOff val="-9198858"/>
              <a:satOff val="1237"/>
              <a:lumOff val="140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28A5570-AF67-4B5E-AE4A-AF7294043379}">
      <dsp:nvSpPr>
        <dsp:cNvPr id="0" name=""/>
        <dsp:cNvSpPr/>
      </dsp:nvSpPr>
      <dsp:spPr>
        <a:xfrm>
          <a:off x="7717661" y="226351"/>
          <a:ext cx="2337792" cy="3272909"/>
        </a:xfrm>
        <a:prstGeom prst="rect">
          <a:avLst/>
        </a:prstGeom>
        <a:solidFill>
          <a:schemeClr val="accent2">
            <a:tint val="40000"/>
            <a:alpha val="90000"/>
            <a:hueOff val="-13103739"/>
            <a:satOff val="2042"/>
            <a:lumOff val="39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13103739"/>
              <a:satOff val="2042"/>
              <a:lumOff val="39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263" tIns="330200" rIns="182263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Communicate clearly</a:t>
          </a:r>
        </a:p>
      </dsp:txBody>
      <dsp:txXfrm>
        <a:off x="7717661" y="1470056"/>
        <a:ext cx="2337792" cy="1963745"/>
      </dsp:txXfrm>
    </dsp:sp>
    <dsp:sp modelId="{721DFB14-EEF8-4CF7-BF43-4742B06E7FE3}">
      <dsp:nvSpPr>
        <dsp:cNvPr id="0" name=""/>
        <dsp:cNvSpPr/>
      </dsp:nvSpPr>
      <dsp:spPr>
        <a:xfrm>
          <a:off x="8395620" y="553642"/>
          <a:ext cx="981872" cy="981872"/>
        </a:xfrm>
        <a:prstGeom prst="ellipse">
          <a:avLst/>
        </a:prstGeom>
        <a:solidFill>
          <a:schemeClr val="accent2">
            <a:hueOff val="-11038629"/>
            <a:satOff val="1485"/>
            <a:lumOff val="1682"/>
            <a:alphaOff val="0"/>
          </a:schemeClr>
        </a:solidFill>
        <a:ln w="12700" cap="flat" cmpd="sng" algn="ctr">
          <a:solidFill>
            <a:schemeClr val="accent2">
              <a:hueOff val="-11038629"/>
              <a:satOff val="1485"/>
              <a:lumOff val="16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551" tIns="12700" rIns="76551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4</a:t>
          </a:r>
        </a:p>
      </dsp:txBody>
      <dsp:txXfrm>
        <a:off x="8539412" y="697434"/>
        <a:ext cx="694288" cy="694288"/>
      </dsp:txXfrm>
    </dsp:sp>
    <dsp:sp modelId="{631BDD07-C9D2-4DA1-BEFD-6B898110C5B2}">
      <dsp:nvSpPr>
        <dsp:cNvPr id="0" name=""/>
        <dsp:cNvSpPr/>
      </dsp:nvSpPr>
      <dsp:spPr>
        <a:xfrm>
          <a:off x="7717661" y="3499188"/>
          <a:ext cx="2337792" cy="72"/>
        </a:xfrm>
        <a:prstGeom prst="rect">
          <a:avLst/>
        </a:prstGeom>
        <a:solidFill>
          <a:schemeClr val="accent2">
            <a:hueOff val="-12878401"/>
            <a:satOff val="1732"/>
            <a:lumOff val="1962"/>
            <a:alphaOff val="0"/>
          </a:schemeClr>
        </a:solidFill>
        <a:ln w="12700" cap="flat" cmpd="sng" algn="ctr">
          <a:solidFill>
            <a:schemeClr val="accent2">
              <a:hueOff val="-12878401"/>
              <a:satOff val="1732"/>
              <a:lumOff val="196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A848DA-7965-4454-8924-10F98FB669EA}">
      <dsp:nvSpPr>
        <dsp:cNvPr id="0" name=""/>
        <dsp:cNvSpPr/>
      </dsp:nvSpPr>
      <dsp:spPr>
        <a:xfrm>
          <a:off x="3127207" y="736839"/>
          <a:ext cx="56809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8090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96285" y="779565"/>
        <a:ext cx="29934" cy="5986"/>
      </dsp:txXfrm>
    </dsp:sp>
    <dsp:sp modelId="{AC53B854-EED6-4A17-BD0B-52E05420E929}">
      <dsp:nvSpPr>
        <dsp:cNvPr id="0" name=""/>
        <dsp:cNvSpPr/>
      </dsp:nvSpPr>
      <dsp:spPr>
        <a:xfrm>
          <a:off x="526003" y="1658"/>
          <a:ext cx="2603003" cy="156180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549" tIns="133886" rIns="127549" bIns="133886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Sponsors must:</a:t>
          </a:r>
        </a:p>
      </dsp:txBody>
      <dsp:txXfrm>
        <a:off x="526003" y="1658"/>
        <a:ext cx="2603003" cy="1561802"/>
      </dsp:txXfrm>
    </dsp:sp>
    <dsp:sp modelId="{3E4378D3-9578-4537-B80A-882B3084EFF3}">
      <dsp:nvSpPr>
        <dsp:cNvPr id="0" name=""/>
        <dsp:cNvSpPr/>
      </dsp:nvSpPr>
      <dsp:spPr>
        <a:xfrm>
          <a:off x="6328901" y="736839"/>
          <a:ext cx="56809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8090" y="45720"/>
              </a:lnTo>
            </a:path>
          </a:pathLst>
        </a:custGeom>
        <a:noFill/>
        <a:ln w="6350" cap="flat" cmpd="sng" algn="ctr">
          <a:solidFill>
            <a:schemeClr val="accent2">
              <a:hueOff val="-3219600"/>
              <a:satOff val="433"/>
              <a:lumOff val="49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597980" y="779565"/>
        <a:ext cx="29934" cy="5986"/>
      </dsp:txXfrm>
    </dsp:sp>
    <dsp:sp modelId="{927644C6-8FF7-45E7-9954-AC3479533187}">
      <dsp:nvSpPr>
        <dsp:cNvPr id="0" name=""/>
        <dsp:cNvSpPr/>
      </dsp:nvSpPr>
      <dsp:spPr>
        <a:xfrm>
          <a:off x="3727698" y="1658"/>
          <a:ext cx="2603003" cy="1561802"/>
        </a:xfrm>
        <a:prstGeom prst="rect">
          <a:avLst/>
        </a:prstGeom>
        <a:solidFill>
          <a:schemeClr val="accent2">
            <a:hueOff val="-2575680"/>
            <a:satOff val="346"/>
            <a:lumOff val="39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549" tIns="133886" rIns="127549" bIns="133886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Appoint a civil rights coordinator 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(Program Director)</a:t>
          </a:r>
        </a:p>
      </dsp:txBody>
      <dsp:txXfrm>
        <a:off x="3727698" y="1658"/>
        <a:ext cx="2603003" cy="1561802"/>
      </dsp:txXfrm>
    </dsp:sp>
    <dsp:sp modelId="{71F68C47-59ED-44DE-8799-AEAEF74DCE59}">
      <dsp:nvSpPr>
        <dsp:cNvPr id="0" name=""/>
        <dsp:cNvSpPr/>
      </dsp:nvSpPr>
      <dsp:spPr>
        <a:xfrm>
          <a:off x="1827505" y="1561660"/>
          <a:ext cx="6403389" cy="568090"/>
        </a:xfrm>
        <a:custGeom>
          <a:avLst/>
          <a:gdLst/>
          <a:ahLst/>
          <a:cxnLst/>
          <a:rect l="0" t="0" r="0" b="0"/>
          <a:pathLst>
            <a:path>
              <a:moveTo>
                <a:pt x="6403389" y="0"/>
              </a:moveTo>
              <a:lnTo>
                <a:pt x="6403389" y="301145"/>
              </a:lnTo>
              <a:lnTo>
                <a:pt x="0" y="301145"/>
              </a:lnTo>
              <a:lnTo>
                <a:pt x="0" y="568090"/>
              </a:lnTo>
            </a:path>
          </a:pathLst>
        </a:custGeom>
        <a:noFill/>
        <a:ln w="6350" cap="flat" cmpd="sng" algn="ctr">
          <a:solidFill>
            <a:schemeClr val="accent2">
              <a:hueOff val="-6439200"/>
              <a:satOff val="866"/>
              <a:lumOff val="98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868417" y="1842712"/>
        <a:ext cx="321565" cy="5986"/>
      </dsp:txXfrm>
    </dsp:sp>
    <dsp:sp modelId="{514632A3-BF17-44CA-B4AA-D4A509DEAEE0}">
      <dsp:nvSpPr>
        <dsp:cNvPr id="0" name=""/>
        <dsp:cNvSpPr/>
      </dsp:nvSpPr>
      <dsp:spPr>
        <a:xfrm>
          <a:off x="6929392" y="1658"/>
          <a:ext cx="2603003" cy="1561802"/>
        </a:xfrm>
        <a:prstGeom prst="rect">
          <a:avLst/>
        </a:prstGeom>
        <a:solidFill>
          <a:schemeClr val="accent2">
            <a:hueOff val="-5151361"/>
            <a:satOff val="693"/>
            <a:lumOff val="78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549" tIns="133886" rIns="127549" bIns="133886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Develop and implement a written procedure to handle complaints received regarding CNPs (see Parent Handbook)</a:t>
          </a:r>
        </a:p>
      </dsp:txBody>
      <dsp:txXfrm>
        <a:off x="6929392" y="1658"/>
        <a:ext cx="2603003" cy="1561802"/>
      </dsp:txXfrm>
    </dsp:sp>
    <dsp:sp modelId="{FE6028A3-15C6-4D67-BB6B-DA6FECB5137D}">
      <dsp:nvSpPr>
        <dsp:cNvPr id="0" name=""/>
        <dsp:cNvSpPr/>
      </dsp:nvSpPr>
      <dsp:spPr>
        <a:xfrm>
          <a:off x="3127207" y="2897332"/>
          <a:ext cx="56809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8090" y="45720"/>
              </a:lnTo>
            </a:path>
          </a:pathLst>
        </a:custGeom>
        <a:noFill/>
        <a:ln w="6350" cap="flat" cmpd="sng" algn="ctr">
          <a:solidFill>
            <a:schemeClr val="accent2">
              <a:hueOff val="-9658801"/>
              <a:satOff val="1299"/>
              <a:lumOff val="1472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96285" y="2940059"/>
        <a:ext cx="29934" cy="5986"/>
      </dsp:txXfrm>
    </dsp:sp>
    <dsp:sp modelId="{B6C34C55-8DED-46F6-8739-FCA17A1CE1CF}">
      <dsp:nvSpPr>
        <dsp:cNvPr id="0" name=""/>
        <dsp:cNvSpPr/>
      </dsp:nvSpPr>
      <dsp:spPr>
        <a:xfrm>
          <a:off x="526003" y="2162151"/>
          <a:ext cx="2603003" cy="1561802"/>
        </a:xfrm>
        <a:prstGeom prst="rect">
          <a:avLst/>
        </a:prstGeom>
        <a:solidFill>
          <a:schemeClr val="accent2">
            <a:hueOff val="-7727041"/>
            <a:satOff val="1039"/>
            <a:lumOff val="117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549" tIns="133886" rIns="127549" bIns="133886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Have a system in place to document and track complaints</a:t>
          </a:r>
        </a:p>
      </dsp:txBody>
      <dsp:txXfrm>
        <a:off x="526003" y="2162151"/>
        <a:ext cx="2603003" cy="1561802"/>
      </dsp:txXfrm>
    </dsp:sp>
    <dsp:sp modelId="{BB38BB49-6DE0-4395-ABAF-6F9D9DA10045}">
      <dsp:nvSpPr>
        <dsp:cNvPr id="0" name=""/>
        <dsp:cNvSpPr/>
      </dsp:nvSpPr>
      <dsp:spPr>
        <a:xfrm>
          <a:off x="6328901" y="2897332"/>
          <a:ext cx="56809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8090" y="45720"/>
              </a:lnTo>
            </a:path>
          </a:pathLst>
        </a:custGeom>
        <a:noFill/>
        <a:ln w="6350" cap="flat" cmpd="sng" algn="ctr">
          <a:solidFill>
            <a:schemeClr val="accent2">
              <a:hueOff val="-12878401"/>
              <a:satOff val="1732"/>
              <a:lumOff val="1962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597980" y="2940059"/>
        <a:ext cx="29934" cy="5986"/>
      </dsp:txXfrm>
    </dsp:sp>
    <dsp:sp modelId="{682BB8DE-AA9C-4B67-8485-CF6D409729BB}">
      <dsp:nvSpPr>
        <dsp:cNvPr id="0" name=""/>
        <dsp:cNvSpPr/>
      </dsp:nvSpPr>
      <dsp:spPr>
        <a:xfrm>
          <a:off x="3727698" y="2162151"/>
          <a:ext cx="2603003" cy="1561802"/>
        </a:xfrm>
        <a:prstGeom prst="rect">
          <a:avLst/>
        </a:prstGeom>
        <a:solidFill>
          <a:schemeClr val="accent2">
            <a:hueOff val="-10302721"/>
            <a:satOff val="1386"/>
            <a:lumOff val="157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549" tIns="133886" rIns="127549" bIns="133886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Make every attempt to help the complainant file the complaint</a:t>
          </a:r>
        </a:p>
      </dsp:txBody>
      <dsp:txXfrm>
        <a:off x="3727698" y="2162151"/>
        <a:ext cx="2603003" cy="1561802"/>
      </dsp:txXfrm>
    </dsp:sp>
    <dsp:sp modelId="{CDFDB87A-9255-43CF-B063-94FCE269B349}">
      <dsp:nvSpPr>
        <dsp:cNvPr id="0" name=""/>
        <dsp:cNvSpPr/>
      </dsp:nvSpPr>
      <dsp:spPr>
        <a:xfrm>
          <a:off x="6929392" y="2162151"/>
          <a:ext cx="2603003" cy="1561802"/>
        </a:xfrm>
        <a:prstGeom prst="rect">
          <a:avLst/>
        </a:prstGeom>
        <a:solidFill>
          <a:schemeClr val="accent2">
            <a:hueOff val="-12878401"/>
            <a:satOff val="1732"/>
            <a:lumOff val="196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549" tIns="133886" rIns="127549" bIns="133886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Forward all discrimination complaints received regarding CNPs to the USDA within three working days</a:t>
          </a:r>
        </a:p>
      </dsp:txBody>
      <dsp:txXfrm>
        <a:off x="6929392" y="2162151"/>
        <a:ext cx="2603003" cy="15618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88C83B-1ABD-4450-9DA3-88B5E2C18470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77E30A-D371-480F-A11B-81A4ACC47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158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77E30A-D371-480F-A11B-81A4ACC4756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55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Anyone who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77E30A-D371-480F-A11B-81A4ACC4756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4358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77E30A-D371-480F-A11B-81A4ACC4756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944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3/8/2024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3/8/2024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3/8/2024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3/8/2024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3/8/2024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3/8/2024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3/8/2024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bstract image">
            <a:extLst>
              <a:ext uri="{FF2B5EF4-FFF2-40B4-BE49-F238E27FC236}">
                <a16:creationId xmlns:a16="http://schemas.microsoft.com/office/drawing/2014/main" id="{6D3BA21E-E6C8-4E14-8E53-C5DF567E9DF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64" name="Rectangle 59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329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" name="Rectangle 61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3272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6055" y="2350017"/>
            <a:ext cx="4775075" cy="1630906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Shasta head start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6055" y="3990546"/>
            <a:ext cx="4775075" cy="55965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Civil Rights Training </a:t>
            </a:r>
          </a:p>
        </p:txBody>
      </p:sp>
    </p:spTree>
    <p:extLst>
      <p:ext uri="{BB962C8B-B14F-4D97-AF65-F5344CB8AC3E}">
        <p14:creationId xmlns:p14="http://schemas.microsoft.com/office/powerpoint/2010/main" val="17366931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7F7D9-EA96-4636-9378-ED916F8A8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Customer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7E17A-3E3C-4C67-BFD4-F25EF6F6F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sz="2400" dirty="0"/>
              <a:t>Equal treatment for all</a:t>
            </a:r>
          </a:p>
          <a:p>
            <a:pPr>
              <a:defRPr/>
            </a:pPr>
            <a:r>
              <a:rPr lang="en-US" sz="2400" dirty="0"/>
              <a:t>Elimination of illegal barriers that prevent or deter people from receiving benefits</a:t>
            </a:r>
          </a:p>
          <a:p>
            <a:pPr>
              <a:defRPr/>
            </a:pPr>
            <a:r>
              <a:rPr lang="en-US" sz="2400" dirty="0"/>
              <a:t>Customers are treated with dignity and respect</a:t>
            </a:r>
          </a:p>
          <a:p>
            <a:pPr>
              <a:defRPr/>
            </a:pPr>
            <a:r>
              <a:rPr lang="en-US" sz="2400" dirty="0"/>
              <a:t>Knowledge of rights and responsibilities</a:t>
            </a:r>
          </a:p>
          <a:p>
            <a:pPr>
              <a:defRPr/>
            </a:pPr>
            <a:r>
              <a:rPr lang="en-US" sz="2400" dirty="0"/>
              <a:t>Accommodations are provided for participants or staff with special needs</a:t>
            </a:r>
          </a:p>
          <a:p>
            <a:pPr>
              <a:defRPr/>
            </a:pPr>
            <a:r>
              <a:rPr lang="en-US" sz="2400" dirty="0"/>
              <a:t>Sponsor behavior is not discriminatory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688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EB72A9B-FD82-4F09-BF1E-D39311D3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D39B371-6E4E-4070-AB4E-4D788405A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937DAED-8BFE-4563-BB45-B5E554D70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5F173A-792D-4D32-9444-06CCC05F8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/>
              <a:t>Conflict Resolution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627D7DE-BBDD-4715-9B34-BBD182107A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091012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9106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7A3BC-9025-952A-A7DC-3B17DCF3D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Compliance Review Techniques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91A12C-6ED5-B244-5521-FD303EC939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CACFP reviews programs three different ways.</a:t>
            </a:r>
          </a:p>
          <a:p>
            <a:pPr marL="0" indent="0">
              <a:buNone/>
            </a:pPr>
            <a:endParaRPr lang="en-US" sz="2400" dirty="0"/>
          </a:p>
          <a:p>
            <a:pPr lvl="1"/>
            <a:r>
              <a:rPr lang="en-US" sz="1800" dirty="0"/>
              <a:t>Pre-Award Compliance Reviews- Prior to the start of a new program being approved.</a:t>
            </a:r>
          </a:p>
          <a:p>
            <a:pPr lvl="1"/>
            <a:r>
              <a:rPr lang="en-US" sz="1800" dirty="0"/>
              <a:t>Routine Compliance Reviews- Annual reviews conducted by the CACFP to existing programs.</a:t>
            </a:r>
          </a:p>
          <a:p>
            <a:pPr lvl="1"/>
            <a:r>
              <a:rPr lang="en-US" sz="1800" dirty="0"/>
              <a:t>Special Compliance Reviews- These reviews can take place if there is a complaint about the program submitted to the CACFP.</a:t>
            </a:r>
          </a:p>
        </p:txBody>
      </p:sp>
    </p:spTree>
    <p:extLst>
      <p:ext uri="{BB962C8B-B14F-4D97-AF65-F5344CB8AC3E}">
        <p14:creationId xmlns:p14="http://schemas.microsoft.com/office/powerpoint/2010/main" val="1905934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EB72A9B-FD82-4F09-BF1E-D39311D3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D39B371-6E4E-4070-AB4E-4D788405A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937DAED-8BFE-4563-BB45-B5E554D70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7B4655-9D97-43CB-81D5-1D0094B57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Complaint Procedure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4DBB7B9-72A7-4217-8F3B-30CD8E95EC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5726093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569438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F76FD-8A10-4159-A52A-4A0AEF689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Resolution of Noncompliance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5338E-6FCA-4DC1-B297-9213FEFE9C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If an agency is found to be out of compliance with any civil rights or program requirements they must: </a:t>
            </a:r>
          </a:p>
          <a:p>
            <a:pPr lvl="1"/>
            <a:r>
              <a:rPr lang="en-US" sz="2600" dirty="0"/>
              <a:t>Take corrective action immediately to achieve compliance.</a:t>
            </a:r>
          </a:p>
          <a:p>
            <a:pPr lvl="1"/>
            <a:r>
              <a:rPr lang="en-US" sz="2600" dirty="0"/>
              <a:t>Provide documentation that noncompliance is permanently corrected.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2576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E0540-D89D-EB46-7526-FCF0285CF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Civil Rights Coordinator Contact 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E2BBB2-C7DE-FF0A-F991-34243C2A0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2800" b="1" dirty="0"/>
              <a:t>Amanda Keefer</a:t>
            </a:r>
          </a:p>
          <a:p>
            <a:pPr marL="0" indent="0" algn="ctr">
              <a:buNone/>
            </a:pPr>
            <a:r>
              <a:rPr lang="en-US" sz="2800" i="1" dirty="0"/>
              <a:t>Program Director</a:t>
            </a:r>
          </a:p>
          <a:p>
            <a:pPr algn="ctr"/>
            <a:endParaRPr lang="en-US" sz="2800" dirty="0"/>
          </a:p>
          <a:p>
            <a:pPr marL="0" indent="0" algn="ctr">
              <a:buNone/>
            </a:pPr>
            <a:r>
              <a:rPr lang="en-US" sz="2800" dirty="0"/>
              <a:t>375 Lake Blvd Suite100</a:t>
            </a:r>
          </a:p>
          <a:p>
            <a:pPr marL="0" indent="0" algn="ctr">
              <a:buNone/>
            </a:pPr>
            <a:r>
              <a:rPr lang="en-US" sz="2800" dirty="0"/>
              <a:t>Redding, CA 96003</a:t>
            </a:r>
          </a:p>
          <a:p>
            <a:pPr algn="ctr"/>
            <a:endParaRPr lang="en-US" sz="2800" dirty="0"/>
          </a:p>
          <a:p>
            <a:pPr marL="0" indent="0" algn="ctr">
              <a:buNone/>
            </a:pPr>
            <a:r>
              <a:rPr lang="en-US" sz="2800" dirty="0"/>
              <a:t>530-245-2853</a:t>
            </a:r>
          </a:p>
          <a:p>
            <a:pPr marL="0" indent="0" algn="ctr">
              <a:buNone/>
            </a:pPr>
            <a:r>
              <a:rPr lang="en-US" sz="2800" dirty="0"/>
              <a:t>akeefer@shskids.org</a:t>
            </a:r>
          </a:p>
        </p:txBody>
      </p:sp>
    </p:spTree>
    <p:extLst>
      <p:ext uri="{BB962C8B-B14F-4D97-AF65-F5344CB8AC3E}">
        <p14:creationId xmlns:p14="http://schemas.microsoft.com/office/powerpoint/2010/main" val="1294538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9029A-22A2-480C-9A03-1933C29E1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Child Nutrition Program - Mandatory Civil Rights Training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96ADF-E0C7-4A81-82CD-0D20FF25A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5029200" cy="3849624"/>
          </a:xfrm>
        </p:spPr>
        <p:txBody>
          <a:bodyPr/>
          <a:lstStyle/>
          <a:p>
            <a:r>
              <a:rPr lang="en-US" sz="2800" dirty="0"/>
              <a:t>Collection and use of data</a:t>
            </a:r>
          </a:p>
          <a:p>
            <a:r>
              <a:rPr lang="en-US" sz="2800" dirty="0"/>
              <a:t>Effective public notification systems</a:t>
            </a:r>
          </a:p>
          <a:p>
            <a:r>
              <a:rPr lang="en-US" sz="2800" dirty="0"/>
              <a:t>Complaint procedures</a:t>
            </a:r>
          </a:p>
          <a:p>
            <a:r>
              <a:rPr lang="en-US" sz="2800" dirty="0"/>
              <a:t>Compliance review techniques</a:t>
            </a:r>
          </a:p>
          <a:p>
            <a:r>
              <a:rPr lang="en-US" sz="2800" dirty="0"/>
              <a:t>Conflict resolution</a:t>
            </a:r>
          </a:p>
          <a:p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02464CD-9C5D-495B-8F3F-CA09CA01C917}"/>
              </a:ext>
            </a:extLst>
          </p:cNvPr>
          <p:cNvSpPr txBox="1">
            <a:spLocks/>
          </p:cNvSpPr>
          <p:nvPr/>
        </p:nvSpPr>
        <p:spPr>
          <a:xfrm>
            <a:off x="6201747" y="2014194"/>
            <a:ext cx="50292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Resolution of noncompliance</a:t>
            </a:r>
          </a:p>
          <a:p>
            <a:r>
              <a:rPr lang="en-US" sz="2800" dirty="0"/>
              <a:t>Requirements for reasonable accommodation of persons with disabilities</a:t>
            </a:r>
          </a:p>
          <a:p>
            <a:r>
              <a:rPr lang="en-US" sz="2800" dirty="0"/>
              <a:t>Requirements for language assistance</a:t>
            </a:r>
          </a:p>
          <a:p>
            <a:r>
              <a:rPr lang="en-US" sz="2800" dirty="0"/>
              <a:t>Customer service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089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65FAA58-0EDC-412F-A5F8-01968BE605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8089CB0-2F03-4E3C-ADBB-570A3BE78F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081" y="0"/>
            <a:ext cx="551077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BA80B1-3B69-49C0-8AC9-716ABA57F5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197" y="643464"/>
            <a:ext cx="4143830" cy="5566305"/>
          </a:xfrm>
          <a:prstGeom prst="rect">
            <a:avLst/>
          </a:prstGeom>
          <a:solidFill>
            <a:srgbClr val="D9D9D9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47E1103-B264-49BE-BC2A-F4E40BD3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1587" y="806860"/>
            <a:ext cx="3813048" cy="5239512"/>
          </a:xfrm>
          <a:prstGeom prst="rect">
            <a:avLst/>
          </a:prstGeom>
          <a:solidFill>
            <a:schemeClr val="bg1"/>
          </a:solidFill>
          <a:ln w="9525" cap="sq" cmpd="sng" algn="ctr">
            <a:noFill/>
            <a:prstDash val="solid"/>
            <a:miter lim="800000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BA603A-464B-42FA-BAB6-159F10207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887" y="1185059"/>
            <a:ext cx="3491832" cy="4487882"/>
          </a:xfrm>
        </p:spPr>
        <p:txBody>
          <a:bodyPr>
            <a:normAutofit/>
          </a:bodyPr>
          <a:lstStyle/>
          <a:p>
            <a:pPr algn="ctr"/>
            <a:r>
              <a:rPr lang="en-US" sz="4400"/>
              <a:t>Who implements our Child Nutrition Program?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2DA11B6-B538-4624-9628-98B823D761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9939" y="276008"/>
            <a:ext cx="6146615" cy="6305984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FB1CB5B-67A5-45DB-B8E1-7A09A642E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5455" y="438912"/>
            <a:ext cx="5815584" cy="598017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D9833-C015-4239-BA68-ACDC5D746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3656" y="936416"/>
            <a:ext cx="4870512" cy="4985169"/>
          </a:xfrm>
        </p:spPr>
        <p:txBody>
          <a:bodyPr anchor="ctr">
            <a:noAutofit/>
          </a:bodyPr>
          <a:lstStyle/>
          <a:p>
            <a:r>
              <a:rPr lang="en-US" sz="3200" dirty="0"/>
              <a:t>Any staff member who…</a:t>
            </a:r>
          </a:p>
          <a:p>
            <a:pPr lvl="1"/>
            <a:r>
              <a:rPr lang="en-US" sz="3200" dirty="0"/>
              <a:t>Completes food program paperwork with families</a:t>
            </a:r>
          </a:p>
          <a:p>
            <a:pPr lvl="1"/>
            <a:r>
              <a:rPr lang="en-US" sz="3200" dirty="0"/>
              <a:t>Prepares meals</a:t>
            </a:r>
          </a:p>
          <a:p>
            <a:pPr lvl="1"/>
            <a:r>
              <a:rPr lang="en-US" sz="3200" dirty="0"/>
              <a:t>Serves meals</a:t>
            </a:r>
          </a:p>
          <a:p>
            <a:pPr lvl="1"/>
            <a:r>
              <a:rPr lang="en-US" sz="3200" dirty="0"/>
              <a:t>Processes meal counts</a:t>
            </a:r>
          </a:p>
          <a:p>
            <a:pPr lvl="1"/>
            <a:r>
              <a:rPr lang="en-US" sz="3200" dirty="0"/>
              <a:t>Bills for meals  </a:t>
            </a:r>
          </a:p>
          <a:p>
            <a:pPr lvl="1"/>
            <a:r>
              <a:rPr lang="en-US" sz="3200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1933779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80000"/>
                <a:shade val="100000"/>
                <a:satMod val="300000"/>
              </a:schemeClr>
            </a:gs>
            <a:gs pos="100000">
              <a:schemeClr val="bg1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19C35E-4E30-4F1D-9FC2-F2FA6191E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819" y="466344"/>
            <a:ext cx="3959352" cy="592531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C3E789-E45F-4C21-B5E4-B82032B2C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40" y="875324"/>
            <a:ext cx="3536510" cy="5093520"/>
          </a:xfrm>
        </p:spPr>
        <p:txBody>
          <a:bodyPr>
            <a:normAutofit/>
          </a:bodyPr>
          <a:lstStyle/>
          <a:p>
            <a:pPr algn="ctr"/>
            <a:r>
              <a:rPr lang="en-US" sz="3700">
                <a:solidFill>
                  <a:schemeClr val="tx1"/>
                </a:solidFill>
              </a:rPr>
              <a:t>Rights and Responsibilities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4D66B-0990-4EEC-A7E2-EFBF570AB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8124" y="1260629"/>
            <a:ext cx="5647076" cy="5359627"/>
          </a:xfrm>
        </p:spPr>
        <p:txBody>
          <a:bodyPr anchor="ctr">
            <a:normAutofit lnSpcReduction="10000"/>
          </a:bodyPr>
          <a:lstStyle/>
          <a:p>
            <a:r>
              <a:rPr lang="en-US" sz="2400" dirty="0"/>
              <a:t>The purpose of federal civil rights regulations is to ensure that Child Nutrition Program (CNP) benefits are available to all eligible people in a nondiscriminatory manner. All agencies receiving federal funds must implement civil rights requirements to be eligible for the CNP funding.</a:t>
            </a:r>
          </a:p>
          <a:p>
            <a:r>
              <a:rPr lang="en-US" sz="2400" dirty="0"/>
              <a:t>Other regulations also include nondiscriminatory expectations</a:t>
            </a:r>
          </a:p>
          <a:p>
            <a:r>
              <a:rPr lang="en-US" sz="2400" dirty="0"/>
              <a:t>Regulatory bodies use compliance reviews to ensure that all regulations are being followed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933843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7">
            <a:extLst>
              <a:ext uri="{FF2B5EF4-FFF2-40B4-BE49-F238E27FC236}">
                <a16:creationId xmlns:a16="http://schemas.microsoft.com/office/drawing/2014/main" id="{065FAA58-0EDC-412F-A5F8-01968BE605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15A337-5D73-4702-9843-FCAB29963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887" y="642595"/>
            <a:ext cx="3491832" cy="1454654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Protected Classes		</a:t>
            </a:r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52DA11B6-B538-4624-9628-98B823D761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43494" y="276008"/>
            <a:ext cx="6463060" cy="6305984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CFB1CB5B-67A5-45DB-B8E1-7A09A642E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08842" y="438912"/>
            <a:ext cx="6132365" cy="598017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23CC7-8978-4F76-9A7C-C29E93E23C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7832" y="2014194"/>
            <a:ext cx="5178168" cy="3849624"/>
          </a:xfrm>
        </p:spPr>
        <p:txBody>
          <a:bodyPr anchor="ctr">
            <a:normAutofit/>
          </a:bodyPr>
          <a:lstStyle/>
          <a:p>
            <a:r>
              <a:rPr lang="en-US" sz="2000" dirty="0"/>
              <a:t>Race</a:t>
            </a:r>
          </a:p>
          <a:p>
            <a:r>
              <a:rPr lang="en-US" sz="2000" dirty="0"/>
              <a:t>Color</a:t>
            </a:r>
          </a:p>
          <a:p>
            <a:r>
              <a:rPr lang="en-US" sz="2000" dirty="0"/>
              <a:t>Age</a:t>
            </a:r>
          </a:p>
          <a:p>
            <a:r>
              <a:rPr lang="en-US" sz="2000" dirty="0"/>
              <a:t>Sex</a:t>
            </a:r>
          </a:p>
          <a:p>
            <a:r>
              <a:rPr lang="en-US" sz="2000" dirty="0"/>
              <a:t>Disability</a:t>
            </a:r>
          </a:p>
          <a:p>
            <a:r>
              <a:rPr lang="en-US" sz="2000" dirty="0"/>
              <a:t>National Origin</a:t>
            </a:r>
          </a:p>
          <a:p>
            <a:r>
              <a:rPr lang="en-US" sz="2000" dirty="0"/>
              <a:t>Additional classes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827D0F3-4D02-4106-9022-05D3D3801789}"/>
              </a:ext>
            </a:extLst>
          </p:cNvPr>
          <p:cNvSpPr txBox="1">
            <a:spLocks/>
          </p:cNvSpPr>
          <p:nvPr/>
        </p:nvSpPr>
        <p:spPr>
          <a:xfrm>
            <a:off x="6560190" y="642594"/>
            <a:ext cx="4565009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altLang="en-US"/>
              <a:t>Discrimination</a:t>
            </a:r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476295F8-3685-4537-B873-45C9D33F7832}"/>
              </a:ext>
            </a:extLst>
          </p:cNvPr>
          <p:cNvSpPr txBox="1">
            <a:spLocks/>
          </p:cNvSpPr>
          <p:nvPr/>
        </p:nvSpPr>
        <p:spPr>
          <a:xfrm>
            <a:off x="6560190" y="2103120"/>
            <a:ext cx="456501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Discrimination is defined as different treatment that distinguishes one person or a group of persons from others—either intentionally or </a:t>
            </a:r>
            <a:r>
              <a:rPr lang="en-US" sz="2400" i="1" dirty="0"/>
              <a:t>unintentionally—by neglect, an action, or lack of action</a:t>
            </a:r>
            <a:r>
              <a:rPr lang="en-US" sz="2400" dirty="0"/>
              <a:t>, based on the protected classes.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216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65FAA58-0EDC-412F-A5F8-01968BE605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8089CB0-2F03-4E3C-ADBB-570A3BE78F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081" y="0"/>
            <a:ext cx="551077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DBA80B1-3B69-49C0-8AC9-716ABA57F5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197" y="643464"/>
            <a:ext cx="4143830" cy="5566305"/>
          </a:xfrm>
          <a:prstGeom prst="rect">
            <a:avLst/>
          </a:prstGeom>
          <a:solidFill>
            <a:srgbClr val="D9D9D9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  <p:txBody>
          <a:bodyPr/>
          <a:lstStyle/>
          <a:p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47E1103-B264-49BE-BC2A-F4E40BD3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1587" y="806860"/>
            <a:ext cx="3813048" cy="5239512"/>
          </a:xfrm>
          <a:prstGeom prst="rect">
            <a:avLst/>
          </a:prstGeom>
          <a:solidFill>
            <a:schemeClr val="bg1"/>
          </a:solidFill>
          <a:ln w="9525" cap="sq" cmpd="sng" algn="ctr">
            <a:noFill/>
            <a:prstDash val="solid"/>
            <a:miter lim="800000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A4B1AF-5440-4EC4-A60B-2A7E6B646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887" y="1185059"/>
            <a:ext cx="3491832" cy="4487882"/>
          </a:xfrm>
        </p:spPr>
        <p:txBody>
          <a:bodyPr>
            <a:normAutofit/>
          </a:bodyPr>
          <a:lstStyle/>
          <a:p>
            <a:pPr algn="ctr"/>
            <a:r>
              <a:rPr lang="en-US" altLang="en-US" sz="3100"/>
              <a:t>Nondiscrimination Statement and Public Notification</a:t>
            </a:r>
            <a:endParaRPr lang="en-US" sz="310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2DA11B6-B538-4624-9628-98B823D761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9939" y="276008"/>
            <a:ext cx="6146615" cy="6305984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FB1CB5B-67A5-45DB-B8E1-7A09A642E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5455" y="438912"/>
            <a:ext cx="5815584" cy="598017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8CB4D-482D-448E-8B8D-402995F40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3656" y="936416"/>
            <a:ext cx="4870512" cy="4985169"/>
          </a:xfrm>
        </p:spPr>
        <p:txBody>
          <a:bodyPr anchor="ctr">
            <a:normAutofit/>
          </a:bodyPr>
          <a:lstStyle/>
          <a:p>
            <a:r>
              <a:rPr lang="en-US" altLang="en-US" sz="2000" dirty="0"/>
              <a:t>This institution is an equal opportunity provider. Statements and notifications can be found in the following places.</a:t>
            </a:r>
          </a:p>
          <a:p>
            <a:pPr lvl="1"/>
            <a:r>
              <a:rPr lang="en-US" altLang="en-US" sz="2000" dirty="0"/>
              <a:t>Shasta Head Start Parent Handbook</a:t>
            </a:r>
          </a:p>
          <a:p>
            <a:pPr lvl="1"/>
            <a:r>
              <a:rPr lang="en-US" altLang="en-US" sz="2000" dirty="0"/>
              <a:t>Prominently displayed on all appropriate CNP and agency publications, websites, and informational materials</a:t>
            </a:r>
          </a:p>
          <a:p>
            <a:pPr lvl="1"/>
            <a:r>
              <a:rPr lang="en-US" sz="2000" dirty="0"/>
              <a:t>Participant rights, policies of nondiscrimination, and procedures for filing a complaint</a:t>
            </a:r>
            <a:endParaRPr lang="en-US" altLang="en-US" sz="2000" dirty="0"/>
          </a:p>
          <a:p>
            <a:pPr lvl="1"/>
            <a:endParaRPr lang="en-US" alt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81758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8">
            <a:extLst>
              <a:ext uri="{FF2B5EF4-FFF2-40B4-BE49-F238E27FC236}">
                <a16:creationId xmlns:a16="http://schemas.microsoft.com/office/drawing/2014/main" id="{78632963-757B-40C2-BB84-FC6107A54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6" y="0"/>
            <a:ext cx="12193866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0">
            <a:extLst>
              <a:ext uri="{FF2B5EF4-FFF2-40B4-BE49-F238E27FC236}">
                <a16:creationId xmlns:a16="http://schemas.microsoft.com/office/drawing/2014/main" id="{EE0D13DB-D099-4541-888D-DE0186F1C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0519" y="253548"/>
            <a:ext cx="5851795" cy="6384816"/>
          </a:xfrm>
          <a:prstGeom prst="rect">
            <a:avLst/>
          </a:prstGeom>
          <a:solidFill>
            <a:srgbClr val="FFFFFF"/>
          </a:solidFill>
          <a:ln w="6350" cap="sq" cmpd="sng" algn="ctr">
            <a:solidFill>
              <a:srgbClr val="404040"/>
            </a:solidFill>
            <a:prstDash val="solid"/>
            <a:miter lim="800000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4" name="Content Placeholder 5" descr="Image of the And Justice for All Poster">
            <a:extLst>
              <a:ext uri="{FF2B5EF4-FFF2-40B4-BE49-F238E27FC236}">
                <a16:creationId xmlns:a16="http://schemas.microsoft.com/office/drawing/2014/main" id="{CD85D462-AA17-4DF6-ACD4-160917AE2F0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29438"/>
          <a:stretch/>
        </p:blipFill>
        <p:spPr bwMode="auto">
          <a:xfrm>
            <a:off x="424928" y="419292"/>
            <a:ext cx="5522976" cy="605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2">
            <a:extLst>
              <a:ext uri="{FF2B5EF4-FFF2-40B4-BE49-F238E27FC236}">
                <a16:creationId xmlns:a16="http://schemas.microsoft.com/office/drawing/2014/main" id="{2853AE55-7E35-44B0-89F1-3F52B262AF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39709" y="253548"/>
            <a:ext cx="5612193" cy="6361598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BC4BE4D-4B50-4F51-9F85-4B5D60B02D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87542" y="407588"/>
            <a:ext cx="5299768" cy="602287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36F920-ACA8-4F15-81ED-C0BCED918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6137" y="727626"/>
            <a:ext cx="4602152" cy="1718225"/>
          </a:xfrm>
        </p:spPr>
        <p:txBody>
          <a:bodyPr>
            <a:normAutofit/>
          </a:bodyPr>
          <a:lstStyle/>
          <a:p>
            <a:r>
              <a:rPr lang="en-US" dirty="0"/>
              <a:t>And Justice for 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00239-2363-46F1-9C7A-141CCFC554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6137" y="2538919"/>
            <a:ext cx="4602152" cy="3557805"/>
          </a:xfrm>
        </p:spPr>
        <p:txBody>
          <a:bodyPr>
            <a:normAutofit/>
          </a:bodyPr>
          <a:lstStyle/>
          <a:p>
            <a:r>
              <a:rPr lang="en-US" sz="3200" dirty="0"/>
              <a:t>Must be posted in a prominent place at all centers</a:t>
            </a:r>
          </a:p>
        </p:txBody>
      </p:sp>
    </p:spTree>
    <p:extLst>
      <p:ext uri="{BB962C8B-B14F-4D97-AF65-F5344CB8AC3E}">
        <p14:creationId xmlns:p14="http://schemas.microsoft.com/office/powerpoint/2010/main" val="1813603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BBCFD-17CB-4906-92BD-554A6F692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Collection and Protection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29068-FBA0-4411-AA58-613FA309B2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>
                <a:solidFill>
                  <a:prstClr val="black"/>
                </a:solidFill>
              </a:rPr>
              <a:t>Programs must establish a system to collect racial and ethnic data. Shasta Head Start collects this data through the enrollment process and enters the data in ChildPlus.</a:t>
            </a:r>
          </a:p>
          <a:p>
            <a:r>
              <a:rPr lang="en-US" sz="2400" dirty="0">
                <a:solidFill>
                  <a:prstClr val="black"/>
                </a:solidFill>
              </a:rPr>
              <a:t>Staff must ask parent/guardian to identify Racial/Ethnic information, it may not be assumed by the staff member. </a:t>
            </a:r>
          </a:p>
          <a:p>
            <a:r>
              <a:rPr lang="en-US" sz="2400" dirty="0">
                <a:solidFill>
                  <a:prstClr val="black"/>
                </a:solidFill>
              </a:rPr>
              <a:t>Information must be retained for three years, plus the current year.</a:t>
            </a:r>
          </a:p>
          <a:p>
            <a:r>
              <a:rPr lang="en-US" sz="2400" dirty="0">
                <a:solidFill>
                  <a:prstClr val="black"/>
                </a:solidFill>
              </a:rPr>
              <a:t>Data is used to determine how effectively CNPs are reaching potentially eligible persons and identify areas where additional outreach is needed. </a:t>
            </a:r>
          </a:p>
          <a:p>
            <a:r>
              <a:rPr lang="en-US" sz="2400" dirty="0">
                <a:solidFill>
                  <a:prstClr val="black"/>
                </a:solidFill>
              </a:rPr>
              <a:t>Prevent </a:t>
            </a:r>
            <a:r>
              <a:rPr lang="en-US" sz="2400" dirty="0"/>
              <a:t>action that results in a child being recognized as potentially eligible or certified free or reduced-price</a:t>
            </a:r>
            <a:endParaRPr lang="en-US" sz="2400" dirty="0">
              <a:solidFill>
                <a:prstClr val="black"/>
              </a:solidFill>
            </a:endParaRPr>
          </a:p>
          <a:p>
            <a:pPr lvl="1"/>
            <a:endParaRPr lang="en-US" sz="1400" dirty="0">
              <a:solidFill>
                <a:prstClr val="black"/>
              </a:solidFill>
            </a:endParaRPr>
          </a:p>
          <a:p>
            <a:endParaRPr lang="en-US" sz="16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913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5096E-B420-4901-9F40-EDBB14821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Responsibility to Provide Support with Accessing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5B610-9703-4B1E-A422-001332135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Reasonable effort must be made to support access for people with </a:t>
            </a:r>
          </a:p>
          <a:p>
            <a:pPr lvl="1"/>
            <a:r>
              <a:rPr lang="en-US" sz="2400" dirty="0"/>
              <a:t>Limited English Proficiency (LEP)</a:t>
            </a:r>
          </a:p>
          <a:p>
            <a:pPr lvl="1"/>
            <a:r>
              <a:rPr lang="en-US" sz="2400" dirty="0"/>
              <a:t>Disabilities</a:t>
            </a:r>
          </a:p>
          <a:p>
            <a:pPr lvl="2"/>
            <a:r>
              <a:rPr lang="en-US" sz="2000" dirty="0"/>
              <a:t>Physical access </a:t>
            </a:r>
          </a:p>
          <a:p>
            <a:pPr lvl="2"/>
            <a:r>
              <a:rPr lang="en-US" sz="2000" dirty="0"/>
              <a:t>Reasonable accommodations for children</a:t>
            </a:r>
          </a:p>
          <a:p>
            <a:pPr lvl="3"/>
            <a:r>
              <a:rPr lang="en-US" sz="1800" dirty="0"/>
              <a:t>Food substitutions due to allergy or intolerance</a:t>
            </a:r>
          </a:p>
          <a:p>
            <a:pPr lvl="3"/>
            <a:r>
              <a:rPr lang="en-US" sz="1800" dirty="0"/>
              <a:t>Texture modifications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0067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38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E462D"/>
      </a:accent1>
      <a:accent2>
        <a:srgbClr val="595A85"/>
      </a:accent2>
      <a:accent3>
        <a:srgbClr val="8D6F5B"/>
      </a:accent3>
      <a:accent4>
        <a:srgbClr val="FABD2F"/>
      </a:accent4>
      <a:accent5>
        <a:srgbClr val="AF8073"/>
      </a:accent5>
      <a:accent6>
        <a:srgbClr val="787880"/>
      </a:accent6>
      <a:hlink>
        <a:srgbClr val="CC8D00"/>
      </a:hlink>
      <a:folHlink>
        <a:srgbClr val="82829E"/>
      </a:folHlink>
    </a:clrScheme>
    <a:fontScheme name="Savon">
      <a:majorFont>
        <a:latin typeface="Avenir Next LT Pro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E34A532A-EA0D-41F9-B458-AF9358EF2F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59927E4-E194-47BE-91C2-B87D50CF51D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92E9E5-79AF-4029-8FCA-9C327D54FD8F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678</Words>
  <Application>Microsoft Office PowerPoint</Application>
  <PresentationFormat>Widescreen</PresentationFormat>
  <Paragraphs>105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Avenir Next LT Pro</vt:lpstr>
      <vt:lpstr>Avenir Next LT Pro Light</vt:lpstr>
      <vt:lpstr>Calibri</vt:lpstr>
      <vt:lpstr>Garamond</vt:lpstr>
      <vt:lpstr>SavonVTI</vt:lpstr>
      <vt:lpstr>Shasta head start </vt:lpstr>
      <vt:lpstr>Child Nutrition Program - Mandatory Civil Rights Training Topics</vt:lpstr>
      <vt:lpstr>Who implements our Child Nutrition Program?</vt:lpstr>
      <vt:lpstr>Rights and Responsibilities</vt:lpstr>
      <vt:lpstr>Protected Classes  </vt:lpstr>
      <vt:lpstr>Nondiscrimination Statement and Public Notification</vt:lpstr>
      <vt:lpstr>And Justice for All</vt:lpstr>
      <vt:lpstr>Data Collection and Protection</vt:lpstr>
      <vt:lpstr>Responsibility to Provide Support with Accessing Services</vt:lpstr>
      <vt:lpstr>Customer Service</vt:lpstr>
      <vt:lpstr>Conflict Resolution</vt:lpstr>
      <vt:lpstr>Compliance Review Techniques</vt:lpstr>
      <vt:lpstr>Complaint Procedure</vt:lpstr>
      <vt:lpstr>Resolution of Noncompliance</vt:lpstr>
      <vt:lpstr>Civil Rights Coordinator Contact Info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2020-10-09T04:32:08Z</dcterms:created>
  <dcterms:modified xsi:type="dcterms:W3CDTF">2024-03-09T00:11:37Z</dcterms:modified>
</cp:coreProperties>
</file>