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0" r:id="rId2"/>
    <p:sldId id="266" r:id="rId3"/>
    <p:sldId id="264" r:id="rId4"/>
    <p:sldId id="26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6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3B7C39-5C46-4C2E-8C49-69990AB06CEB}"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106930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3B7C39-5C46-4C2E-8C49-69990AB06CEB}" type="datetimeFigureOut">
              <a:rPr lang="en-US" smtClean="0"/>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476984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7D3B7C39-5C46-4C2E-8C49-69990AB06CEB}"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554460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7D3B7C39-5C46-4C2E-8C49-69990AB06CEB}" type="datetimeFigureOut">
              <a:rPr lang="en-US" smtClean="0"/>
              <a:t>8/25/2023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1813434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3B7C39-5C46-4C2E-8C49-69990AB06CEB}"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2787828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3B7C39-5C46-4C2E-8C49-69990AB06CEB}"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2022710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3B7C39-5C46-4C2E-8C49-69990AB06CEB}"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107504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3B7C39-5C46-4C2E-8C49-69990AB06CEB}" type="datetimeFigureOut">
              <a:rPr lang="en-US" smtClean="0"/>
              <a:t>8/25/2023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193760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3B7C39-5C46-4C2E-8C49-69990AB06CEB}" type="datetimeFigureOut">
              <a:rPr lang="en-US" smtClean="0"/>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1968252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3B7C39-5C46-4C2E-8C49-69990AB06CEB}" type="datetimeFigureOut">
              <a:rPr lang="en-US" smtClean="0"/>
              <a:t>8/25/2023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1287224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3B7C39-5C46-4C2E-8C49-69990AB06CEB}" type="datetimeFigureOut">
              <a:rPr lang="en-US" smtClean="0"/>
              <a:t>8/25/2023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2316100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B7C39-5C46-4C2E-8C49-69990AB06CEB}" type="datetimeFigureOut">
              <a:rPr lang="en-US" smtClean="0"/>
              <a:t>8/25/2023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1136850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3B7C39-5C46-4C2E-8C49-69990AB06CEB}" type="datetimeFigureOut">
              <a:rPr lang="en-US" smtClean="0"/>
              <a:t>8/25/2023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958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7D3B7C39-5C46-4C2E-8C49-69990AB06CEB}" type="datetimeFigureOut">
              <a:rPr lang="en-US" smtClean="0"/>
              <a:t>8/25/2023</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ED0499F7-E07A-4893-AC82-5D8F79DEC9FE}" type="slidenum">
              <a:rPr lang="en-US" smtClean="0"/>
              <a:t>‹#›</a:t>
            </a:fld>
            <a:endParaRPr lang="en-US"/>
          </a:p>
        </p:txBody>
      </p:sp>
    </p:spTree>
    <p:extLst>
      <p:ext uri="{BB962C8B-B14F-4D97-AF65-F5344CB8AC3E}">
        <p14:creationId xmlns:p14="http://schemas.microsoft.com/office/powerpoint/2010/main" val="2365655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7D3B7C39-5C46-4C2E-8C49-69990AB06CEB}" type="datetimeFigureOut">
              <a:rPr lang="en-US" smtClean="0"/>
              <a:t>8/25/2023</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ED0499F7-E07A-4893-AC82-5D8F79DEC9FE}" type="slidenum">
              <a:rPr lang="en-US" smtClean="0"/>
              <a:t>‹#›</a:t>
            </a:fld>
            <a:endParaRPr lang="en-US"/>
          </a:p>
        </p:txBody>
      </p:sp>
    </p:spTree>
    <p:extLst>
      <p:ext uri="{BB962C8B-B14F-4D97-AF65-F5344CB8AC3E}">
        <p14:creationId xmlns:p14="http://schemas.microsoft.com/office/powerpoint/2010/main" val="3928093537"/>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B9607A7-C194-45C1-9EA4-D513E02DC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6">
            <a:extLst>
              <a:ext uri="{FF2B5EF4-FFF2-40B4-BE49-F238E27FC236}">
                <a16:creationId xmlns:a16="http://schemas.microsoft.com/office/drawing/2014/main" id="{CBFF659F-D040-4A67-B951-3D6D61BB1F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000000"/>
          </a:solid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A0773B0D-0D3A-4471-9F9B-1944C2828CE1}"/>
              </a:ext>
            </a:extLst>
          </p:cNvPr>
          <p:cNvSpPr>
            <a:spLocks noGrp="1"/>
          </p:cNvSpPr>
          <p:nvPr>
            <p:ph type="title"/>
          </p:nvPr>
        </p:nvSpPr>
        <p:spPr>
          <a:xfrm>
            <a:off x="810000" y="447188"/>
            <a:ext cx="10571998" cy="970450"/>
          </a:xfrm>
          <a:effectLst/>
        </p:spPr>
        <p:txBody>
          <a:bodyPr>
            <a:normAutofit/>
          </a:bodyPr>
          <a:lstStyle/>
          <a:p>
            <a:r>
              <a:rPr lang="en-US" dirty="0"/>
              <a:t>Policy Council in a nutshell</a:t>
            </a:r>
          </a:p>
        </p:txBody>
      </p:sp>
      <p:sp>
        <p:nvSpPr>
          <p:cNvPr id="3" name="Content Placeholder 2">
            <a:extLst>
              <a:ext uri="{FF2B5EF4-FFF2-40B4-BE49-F238E27FC236}">
                <a16:creationId xmlns:a16="http://schemas.microsoft.com/office/drawing/2014/main" id="{CC0FA496-6FD2-4F9E-8255-385BAD6BA51C}"/>
              </a:ext>
            </a:extLst>
          </p:cNvPr>
          <p:cNvSpPr>
            <a:spLocks noGrp="1"/>
          </p:cNvSpPr>
          <p:nvPr>
            <p:ph idx="1"/>
          </p:nvPr>
        </p:nvSpPr>
        <p:spPr>
          <a:xfrm>
            <a:off x="983831" y="1904450"/>
            <a:ext cx="10398167" cy="5235089"/>
          </a:xfrm>
          <a:effectLst/>
        </p:spPr>
        <p:txBody>
          <a:bodyPr>
            <a:normAutofit/>
          </a:bodyPr>
          <a:lstStyle/>
          <a:p>
            <a:r>
              <a:rPr lang="en-US" sz="2000" dirty="0"/>
              <a:t>We need parent volunteers to join Policy Council! </a:t>
            </a:r>
          </a:p>
          <a:p>
            <a:r>
              <a:rPr lang="en-US" sz="2000" dirty="0"/>
              <a:t>PC membership consists of parent representatives who are elected by parents at their Center Committee meetings in the beginning of the program year</a:t>
            </a:r>
          </a:p>
          <a:p>
            <a:r>
              <a:rPr lang="en-US" sz="2000" dirty="0"/>
              <a:t>Main Responsibilities include:	</a:t>
            </a:r>
          </a:p>
          <a:p>
            <a:pPr lvl="1"/>
            <a:r>
              <a:rPr lang="en-US" sz="1800" dirty="0"/>
              <a:t>Joining the meeting once a month! (every 4</a:t>
            </a:r>
            <a:r>
              <a:rPr lang="en-US" sz="1800" baseline="30000" dirty="0"/>
              <a:t>th</a:t>
            </a:r>
            <a:r>
              <a:rPr lang="en-US" sz="1800" dirty="0"/>
              <a:t> Tuesday of the month at 9:30am)</a:t>
            </a:r>
          </a:p>
          <a:p>
            <a:pPr lvl="1"/>
            <a:r>
              <a:rPr lang="en-US" sz="1800" dirty="0"/>
              <a:t>During the meeting, voting to approve or reject Shasta Head Start policies and procedures</a:t>
            </a:r>
          </a:p>
          <a:p>
            <a:pPr lvl="1"/>
            <a:r>
              <a:rPr lang="en-US" sz="1800" dirty="0"/>
              <a:t>Attend Center Committee meetings and tell parents what was discussed at the PC meeting</a:t>
            </a:r>
          </a:p>
          <a:p>
            <a:pPr lvl="1"/>
            <a:r>
              <a:rPr lang="en-US" sz="1800" dirty="0"/>
              <a:t>That’s it! </a:t>
            </a:r>
            <a:endParaRPr lang="en-US" sz="2400" dirty="0"/>
          </a:p>
        </p:txBody>
      </p:sp>
    </p:spTree>
    <p:extLst>
      <p:ext uri="{BB962C8B-B14F-4D97-AF65-F5344CB8AC3E}">
        <p14:creationId xmlns:p14="http://schemas.microsoft.com/office/powerpoint/2010/main" val="65229284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8775F366-526C-4C42-8931-696FFE8AA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6="http://schemas.microsoft.com/office/drawing/2014/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useBgFill="1">
        <p:nvSpPr>
          <p:cNvPr id="10" name="Rectangle 9">
            <a:extLst>
              <a:ext uri="{FF2B5EF4-FFF2-40B4-BE49-F238E27FC236}">
                <a16:creationId xmlns:a16="http://schemas.microsoft.com/office/drawing/2014/main" id="{2FE8DED1-24FF-4A79-873B-ECE3ABE73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AA6A048-501A-4387-906B-B8A8543E7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7093" y="643467"/>
            <a:ext cx="10917814" cy="5571066"/>
          </a:xfrm>
          <a:custGeom>
            <a:avLst/>
            <a:gdLst>
              <a:gd name="connsiteX0" fmla="*/ 195712 w 10917814"/>
              <a:gd name="connsiteY0" fmla="*/ 0 h 5571066"/>
              <a:gd name="connsiteX1" fmla="*/ 5062165 w 10917814"/>
              <a:gd name="connsiteY1" fmla="*/ 0 h 5571066"/>
              <a:gd name="connsiteX2" fmla="*/ 5419638 w 10917814"/>
              <a:gd name="connsiteY2" fmla="*/ 268105 h 5571066"/>
              <a:gd name="connsiteX3" fmla="*/ 5428105 w 10917814"/>
              <a:gd name="connsiteY3" fmla="*/ 271280 h 5571066"/>
              <a:gd name="connsiteX4" fmla="*/ 5440804 w 10917814"/>
              <a:gd name="connsiteY4" fmla="*/ 276043 h 5571066"/>
              <a:gd name="connsiteX5" fmla="*/ 5453505 w 10917814"/>
              <a:gd name="connsiteY5" fmla="*/ 280805 h 5571066"/>
              <a:gd name="connsiteX6" fmla="*/ 5464088 w 10917814"/>
              <a:gd name="connsiteY6" fmla="*/ 280805 h 5571066"/>
              <a:gd name="connsiteX7" fmla="*/ 5476788 w 10917814"/>
              <a:gd name="connsiteY7" fmla="*/ 280805 h 5571066"/>
              <a:gd name="connsiteX8" fmla="*/ 5487371 w 10917814"/>
              <a:gd name="connsiteY8" fmla="*/ 276043 h 5571066"/>
              <a:gd name="connsiteX9" fmla="*/ 5500071 w 10917814"/>
              <a:gd name="connsiteY9" fmla="*/ 271280 h 5571066"/>
              <a:gd name="connsiteX10" fmla="*/ 5508538 w 10917814"/>
              <a:gd name="connsiteY10" fmla="*/ 268105 h 5571066"/>
              <a:gd name="connsiteX11" fmla="*/ 5866011 w 10917814"/>
              <a:gd name="connsiteY11" fmla="*/ 0 h 5571066"/>
              <a:gd name="connsiteX12" fmla="*/ 10722102 w 10917814"/>
              <a:gd name="connsiteY12" fmla="*/ 0 h 5571066"/>
              <a:gd name="connsiteX13" fmla="*/ 10917814 w 10917814"/>
              <a:gd name="connsiteY13" fmla="*/ 195712 h 5571066"/>
              <a:gd name="connsiteX14" fmla="*/ 10917814 w 10917814"/>
              <a:gd name="connsiteY14" fmla="*/ 5375354 h 5571066"/>
              <a:gd name="connsiteX15" fmla="*/ 10722102 w 10917814"/>
              <a:gd name="connsiteY15" fmla="*/ 5571066 h 5571066"/>
              <a:gd name="connsiteX16" fmla="*/ 195712 w 10917814"/>
              <a:gd name="connsiteY16" fmla="*/ 5571066 h 5571066"/>
              <a:gd name="connsiteX17" fmla="*/ 0 w 10917814"/>
              <a:gd name="connsiteY17" fmla="*/ 5375354 h 5571066"/>
              <a:gd name="connsiteX18" fmla="*/ 0 w 10917814"/>
              <a:gd name="connsiteY18" fmla="*/ 195712 h 5571066"/>
              <a:gd name="connsiteX19" fmla="*/ 195712 w 10917814"/>
              <a:gd name="connsiteY19" fmla="*/ 0 h 557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917814" h="5571066">
                <a:moveTo>
                  <a:pt x="195712" y="0"/>
                </a:moveTo>
                <a:lnTo>
                  <a:pt x="5062165" y="0"/>
                </a:lnTo>
                <a:lnTo>
                  <a:pt x="5419638" y="268105"/>
                </a:lnTo>
                <a:lnTo>
                  <a:pt x="5428105" y="271280"/>
                </a:lnTo>
                <a:lnTo>
                  <a:pt x="5440804" y="276043"/>
                </a:lnTo>
                <a:lnTo>
                  <a:pt x="5453505" y="280805"/>
                </a:lnTo>
                <a:lnTo>
                  <a:pt x="5464088" y="280805"/>
                </a:lnTo>
                <a:lnTo>
                  <a:pt x="5476788" y="280805"/>
                </a:lnTo>
                <a:lnTo>
                  <a:pt x="5487371" y="276043"/>
                </a:lnTo>
                <a:lnTo>
                  <a:pt x="5500071" y="271280"/>
                </a:lnTo>
                <a:lnTo>
                  <a:pt x="5508538" y="268105"/>
                </a:lnTo>
                <a:lnTo>
                  <a:pt x="5866011" y="0"/>
                </a:lnTo>
                <a:lnTo>
                  <a:pt x="10722102" y="0"/>
                </a:lnTo>
                <a:cubicBezTo>
                  <a:pt x="10830191" y="0"/>
                  <a:pt x="10917814" y="87623"/>
                  <a:pt x="10917814" y="195712"/>
                </a:cubicBezTo>
                <a:lnTo>
                  <a:pt x="10917814" y="5375354"/>
                </a:lnTo>
                <a:cubicBezTo>
                  <a:pt x="10917814" y="5483443"/>
                  <a:pt x="10830191" y="5571066"/>
                  <a:pt x="10722102" y="5571066"/>
                </a:cubicBezTo>
                <a:lnTo>
                  <a:pt x="195712" y="5571066"/>
                </a:lnTo>
                <a:cubicBezTo>
                  <a:pt x="87623" y="5571066"/>
                  <a:pt x="0" y="5483443"/>
                  <a:pt x="0" y="5375354"/>
                </a:cubicBezTo>
                <a:lnTo>
                  <a:pt x="0" y="195712"/>
                </a:lnTo>
                <a:cubicBezTo>
                  <a:pt x="0" y="87623"/>
                  <a:pt x="87623" y="0"/>
                  <a:pt x="195712" y="0"/>
                </a:cubicBezTo>
                <a:close/>
              </a:path>
            </a:pathLst>
          </a:custGeom>
          <a:solidFill>
            <a:schemeClr val="bg1"/>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Content Placeholder 2">
            <a:extLst>
              <a:ext uri="{FF2B5EF4-FFF2-40B4-BE49-F238E27FC236}">
                <a16:creationId xmlns:a16="http://schemas.microsoft.com/office/drawing/2014/main" id="{38B7EF82-8A4C-C931-B060-22240CE229E1}"/>
              </a:ext>
            </a:extLst>
          </p:cNvPr>
          <p:cNvSpPr>
            <a:spLocks noGrp="1"/>
          </p:cNvSpPr>
          <p:nvPr>
            <p:ph idx="1"/>
          </p:nvPr>
        </p:nvSpPr>
        <p:spPr>
          <a:xfrm>
            <a:off x="963233" y="962526"/>
            <a:ext cx="5132767" cy="5252007"/>
          </a:xfrm>
          <a:effectLst/>
        </p:spPr>
        <p:txBody>
          <a:bodyPr>
            <a:normAutofit/>
          </a:bodyPr>
          <a:lstStyle/>
          <a:p>
            <a:pPr marL="0" marR="0" indent="0">
              <a:spcBef>
                <a:spcPts val="0"/>
              </a:spcBef>
              <a:spcAft>
                <a:spcPts val="1200"/>
              </a:spcAft>
              <a:buNone/>
            </a:pPr>
            <a:r>
              <a:rPr lang="en-US" sz="1700" dirty="0">
                <a:effectLst/>
                <a:latin typeface="Calibri" panose="020F0502020204030204" pitchFamily="34" charset="0"/>
                <a:ea typeface="Calibri" panose="020F0502020204030204" pitchFamily="34" charset="0"/>
                <a:cs typeface="Times New Roman" panose="02020603050405020304" pitchFamily="18" charset="0"/>
              </a:rPr>
              <a:t>All meetings are from 9:30 am to 11:30 am on the 4th Tuesday of the month (except as noted with an *asterisk) and will take place both virtually and in person at the Lake Blvd. Admin offices.</a:t>
            </a:r>
          </a:p>
          <a:p>
            <a:pPr marL="0" marR="0">
              <a:spcBef>
                <a:spcPts val="0"/>
              </a:spcBef>
              <a:spcAft>
                <a:spcPts val="1200"/>
              </a:spcAft>
            </a:pPr>
            <a:r>
              <a:rPr lang="en-US" sz="1700" b="1" dirty="0">
                <a:effectLst/>
                <a:latin typeface="Calibri" panose="020F0502020204030204" pitchFamily="34" charset="0"/>
                <a:ea typeface="Calibri" panose="020F0502020204030204" pitchFamily="34" charset="0"/>
                <a:cs typeface="Times New Roman" panose="02020603050405020304" pitchFamily="18" charset="0"/>
              </a:rPr>
              <a:t>Tuesday, October 24, 2023		</a:t>
            </a:r>
          </a:p>
          <a:p>
            <a:pPr marL="0" marR="0" indent="0">
              <a:spcBef>
                <a:spcPts val="0"/>
              </a:spcBef>
              <a:spcAft>
                <a:spcPts val="1200"/>
              </a:spcAft>
              <a:buNone/>
            </a:pPr>
            <a:r>
              <a:rPr lang="en-US" sz="1700" b="1" dirty="0">
                <a:latin typeface="Calibri" panose="020F0502020204030204" pitchFamily="34" charset="0"/>
                <a:ea typeface="Calibri" panose="020F0502020204030204" pitchFamily="34" charset="0"/>
                <a:cs typeface="Times New Roman" panose="02020603050405020304" pitchFamily="18" charset="0"/>
              </a:rPr>
              <a:t>	</a:t>
            </a:r>
            <a:r>
              <a:rPr lang="en-US" sz="1700" b="1" dirty="0">
                <a:effectLst/>
                <a:latin typeface="Calibri" panose="020F0502020204030204" pitchFamily="34" charset="0"/>
                <a:ea typeface="Calibri" panose="020F0502020204030204" pitchFamily="34" charset="0"/>
                <a:cs typeface="Times New Roman" panose="02020603050405020304" pitchFamily="18" charset="0"/>
              </a:rPr>
              <a:t>Policy Council ORIENTATION! Location TBD</a:t>
            </a:r>
          </a:p>
          <a:p>
            <a:pPr marL="0" marR="0">
              <a:spcBef>
                <a:spcPts val="0"/>
              </a:spcBef>
              <a:spcAft>
                <a:spcPts val="1200"/>
              </a:spcAft>
            </a:pPr>
            <a:r>
              <a:rPr lang="en-US" sz="1700" b="1" dirty="0">
                <a:effectLst/>
                <a:latin typeface="Calibri" panose="020F0502020204030204" pitchFamily="34" charset="0"/>
                <a:ea typeface="Calibri" panose="020F0502020204030204" pitchFamily="34" charset="0"/>
                <a:cs typeface="Times New Roman" panose="02020603050405020304" pitchFamily="18" charset="0"/>
              </a:rPr>
              <a:t>Thursday</a:t>
            </a:r>
            <a:r>
              <a:rPr lang="en-US" sz="1700" dirty="0">
                <a:effectLst/>
                <a:latin typeface="Calibri" panose="020F0502020204030204" pitchFamily="34" charset="0"/>
                <a:ea typeface="Calibri" panose="020F0502020204030204" pitchFamily="34" charset="0"/>
                <a:cs typeface="Times New Roman" panose="02020603050405020304" pitchFamily="18" charset="0"/>
              </a:rPr>
              <a:t>, November 16, 2023	</a:t>
            </a:r>
          </a:p>
          <a:p>
            <a:pPr marL="0" marR="0" indent="0">
              <a:spcBef>
                <a:spcPts val="0"/>
              </a:spcBef>
              <a:spcAft>
                <a:spcPts val="1200"/>
              </a:spcAft>
              <a:buNone/>
            </a:pPr>
            <a:r>
              <a:rPr lang="en-US" sz="1700" dirty="0">
                <a:latin typeface="Calibri" panose="020F0502020204030204" pitchFamily="34" charset="0"/>
                <a:ea typeface="Calibri" panose="020F0502020204030204" pitchFamily="34" charset="0"/>
                <a:cs typeface="Times New Roman" panose="02020603050405020304" pitchFamily="18" charset="0"/>
              </a:rPr>
              <a:t>	</a:t>
            </a:r>
            <a:r>
              <a:rPr lang="en-US" sz="1700" dirty="0">
                <a:effectLst/>
                <a:latin typeface="Calibri" panose="020F0502020204030204" pitchFamily="34" charset="0"/>
                <a:ea typeface="Calibri" panose="020F0502020204030204" pitchFamily="34" charset="0"/>
                <a:cs typeface="Times New Roman" panose="02020603050405020304" pitchFamily="18" charset="0"/>
              </a:rPr>
              <a:t>Joint PC/BOD Meeting at </a:t>
            </a:r>
            <a:r>
              <a:rPr lang="en-US" sz="1700" b="1" dirty="0">
                <a:effectLst/>
                <a:latin typeface="Calibri" panose="020F0502020204030204" pitchFamily="34" charset="0"/>
                <a:ea typeface="Calibri" panose="020F0502020204030204" pitchFamily="34" charset="0"/>
                <a:cs typeface="Times New Roman" panose="02020603050405020304" pitchFamily="18" charset="0"/>
              </a:rPr>
              <a:t>4:30-6:30 pm</a:t>
            </a:r>
            <a:endParaRPr lang="en-US" sz="17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120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Tuesday, December 19, 2023	</a:t>
            </a:r>
          </a:p>
          <a:p>
            <a:pPr marL="0" marR="0">
              <a:lnSpc>
                <a:spcPct val="150000"/>
              </a:lnSpc>
              <a:spcBef>
                <a:spcPts val="0"/>
              </a:spcBef>
              <a:spcAft>
                <a:spcPts val="120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Tuesday, January 23, 2024		</a:t>
            </a:r>
          </a:p>
        </p:txBody>
      </p:sp>
      <p:sp>
        <p:nvSpPr>
          <p:cNvPr id="9" name="Title 1">
            <a:extLst>
              <a:ext uri="{FF2B5EF4-FFF2-40B4-BE49-F238E27FC236}">
                <a16:creationId xmlns:a16="http://schemas.microsoft.com/office/drawing/2014/main" id="{8C934D41-24C2-EEC6-34A8-C18092AB76C5}"/>
              </a:ext>
            </a:extLst>
          </p:cNvPr>
          <p:cNvSpPr>
            <a:spLocks noGrp="1"/>
          </p:cNvSpPr>
          <p:nvPr>
            <p:ph type="title"/>
          </p:nvPr>
        </p:nvSpPr>
        <p:spPr>
          <a:xfrm>
            <a:off x="810001" y="643467"/>
            <a:ext cx="10571998" cy="970450"/>
          </a:xfrm>
          <a:effectLst/>
        </p:spPr>
        <p:txBody>
          <a:bodyPr anchor="ctr">
            <a:normAutofit/>
          </a:bodyPr>
          <a:lstStyle/>
          <a:p>
            <a:r>
              <a:rPr lang="en-US" sz="2800" dirty="0">
                <a:solidFill>
                  <a:schemeClr val="tx1"/>
                </a:solidFill>
              </a:rPr>
              <a:t>Meeting Dates</a:t>
            </a:r>
          </a:p>
        </p:txBody>
      </p:sp>
      <p:sp>
        <p:nvSpPr>
          <p:cNvPr id="2" name="Content Placeholder 2">
            <a:extLst>
              <a:ext uri="{FF2B5EF4-FFF2-40B4-BE49-F238E27FC236}">
                <a16:creationId xmlns:a16="http://schemas.microsoft.com/office/drawing/2014/main" id="{C7D89856-94F2-BAF0-F89E-C8202F3B0935}"/>
              </a:ext>
            </a:extLst>
          </p:cNvPr>
          <p:cNvSpPr txBox="1">
            <a:spLocks/>
          </p:cNvSpPr>
          <p:nvPr/>
        </p:nvSpPr>
        <p:spPr>
          <a:xfrm>
            <a:off x="6096000" y="1451220"/>
            <a:ext cx="5132767" cy="4600616"/>
          </a:xfrm>
          <a:prstGeom prst="rect">
            <a:avLst/>
          </a:prstGeom>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a:lnSpc>
                <a:spcPct val="150000"/>
              </a:lnSpc>
              <a:spcBef>
                <a:spcPts val="0"/>
              </a:spcBef>
              <a:spcAft>
                <a:spcPts val="1200"/>
              </a:spcAft>
            </a:pPr>
            <a:r>
              <a:rPr lang="en-US" sz="1700" dirty="0">
                <a:effectLst/>
                <a:latin typeface="Calibri" panose="020F0502020204030204" pitchFamily="34" charset="0"/>
                <a:ea typeface="Calibri" panose="020F0502020204030204" pitchFamily="34" charset="0"/>
                <a:cs typeface="Times New Roman" panose="02020603050405020304" pitchFamily="18" charset="0"/>
              </a:rPr>
              <a:t>Tuesday, February 20, 2024 </a:t>
            </a:r>
          </a:p>
          <a:p>
            <a:pPr marL="0">
              <a:lnSpc>
                <a:spcPct val="150000"/>
              </a:lnSpc>
              <a:spcBef>
                <a:spcPts val="0"/>
              </a:spcBef>
              <a:spcAft>
                <a:spcPts val="1200"/>
              </a:spcAft>
            </a:pPr>
            <a:r>
              <a:rPr lang="en-US" sz="1700" b="1" dirty="0">
                <a:latin typeface="Calibri" panose="020F0502020204030204" pitchFamily="34" charset="0"/>
                <a:ea typeface="Calibri" panose="020F0502020204030204" pitchFamily="34" charset="0"/>
                <a:cs typeface="Times New Roman" panose="02020603050405020304" pitchFamily="18" charset="0"/>
              </a:rPr>
              <a:t>Thursday</a:t>
            </a:r>
            <a:r>
              <a:rPr lang="en-US" sz="1700" dirty="0">
                <a:latin typeface="Calibri" panose="020F0502020204030204" pitchFamily="34" charset="0"/>
                <a:ea typeface="Calibri" panose="020F0502020204030204" pitchFamily="34" charset="0"/>
                <a:cs typeface="Times New Roman" panose="02020603050405020304" pitchFamily="18" charset="0"/>
              </a:rPr>
              <a:t>, March 28, 2024	</a:t>
            </a:r>
          </a:p>
          <a:p>
            <a:pPr marL="0" indent="0">
              <a:lnSpc>
                <a:spcPct val="150000"/>
              </a:lnSpc>
              <a:spcBef>
                <a:spcPts val="0"/>
              </a:spcBef>
              <a:spcAft>
                <a:spcPts val="1200"/>
              </a:spcAft>
              <a:buNone/>
            </a:pPr>
            <a:r>
              <a:rPr lang="en-US" sz="1700" dirty="0">
                <a:latin typeface="Calibri" panose="020F0502020204030204" pitchFamily="34" charset="0"/>
                <a:ea typeface="Calibri" panose="020F0502020204030204" pitchFamily="34" charset="0"/>
                <a:cs typeface="Times New Roman" panose="02020603050405020304" pitchFamily="18" charset="0"/>
              </a:rPr>
              <a:t>	Joint PC/BOD Meeting at </a:t>
            </a:r>
            <a:r>
              <a:rPr lang="en-US" sz="1700" b="1" dirty="0">
                <a:latin typeface="Calibri" panose="020F0502020204030204" pitchFamily="34" charset="0"/>
                <a:ea typeface="Calibri" panose="020F0502020204030204" pitchFamily="34" charset="0"/>
                <a:cs typeface="Times New Roman" panose="02020603050405020304" pitchFamily="18" charset="0"/>
              </a:rPr>
              <a:t>4:30-6:30 pm</a:t>
            </a:r>
            <a:endParaRPr lang="en-US" sz="1700" dirty="0">
              <a:latin typeface="Arial" panose="020B0604020202020204" pitchFamily="34" charset="0"/>
              <a:ea typeface="Calibri" panose="020F0502020204030204" pitchFamily="34" charset="0"/>
              <a:cs typeface="Times New Roman" panose="02020603050405020304" pitchFamily="18" charset="0"/>
            </a:endParaRPr>
          </a:p>
          <a:p>
            <a:pPr marL="0">
              <a:lnSpc>
                <a:spcPct val="200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Tuesday, April 23, 2024			</a:t>
            </a:r>
            <a:endParaRPr lang="en-US" sz="1700" dirty="0">
              <a:latin typeface="Arial" panose="020B0604020202020204" pitchFamily="34" charset="0"/>
              <a:ea typeface="Calibri" panose="020F0502020204030204" pitchFamily="34" charset="0"/>
              <a:cs typeface="Times New Roman" panose="02020603050405020304" pitchFamily="18" charset="0"/>
            </a:endParaRPr>
          </a:p>
          <a:p>
            <a:pPr marL="0">
              <a:lnSpc>
                <a:spcPct val="200000"/>
              </a:lnSpc>
              <a:spcBef>
                <a:spcPts val="0"/>
              </a:spcBef>
              <a:spcAft>
                <a:spcPts val="0"/>
              </a:spcAft>
              <a:tabLst>
                <a:tab pos="2331720" algn="l"/>
              </a:tabLst>
            </a:pPr>
            <a:r>
              <a:rPr lang="en-US" sz="1700" dirty="0">
                <a:latin typeface="Calibri" panose="020F0502020204030204" pitchFamily="34" charset="0"/>
                <a:ea typeface="Calibri" panose="020F0502020204030204" pitchFamily="34" charset="0"/>
                <a:cs typeface="Times New Roman" panose="02020603050405020304" pitchFamily="18" charset="0"/>
              </a:rPr>
              <a:t>Tuesday, May 21, 2024		</a:t>
            </a:r>
            <a:endParaRPr lang="en-US" sz="1700" b="1" dirty="0">
              <a:latin typeface="Calibri" panose="020F0502020204030204" pitchFamily="34" charset="0"/>
              <a:ea typeface="Calibri" panose="020F0502020204030204" pitchFamily="34" charset="0"/>
              <a:cs typeface="Times New Roman" panose="02020603050405020304" pitchFamily="18" charset="0"/>
            </a:endParaRPr>
          </a:p>
          <a:p>
            <a:pPr marL="0">
              <a:lnSpc>
                <a:spcPct val="200000"/>
              </a:lnSpc>
              <a:spcBef>
                <a:spcPts val="0"/>
              </a:spcBef>
              <a:spcAft>
                <a:spcPts val="0"/>
              </a:spcAft>
            </a:pPr>
            <a:r>
              <a:rPr lang="en-US" sz="1700" dirty="0">
                <a:latin typeface="Calibri" panose="020F0502020204030204" pitchFamily="34" charset="0"/>
                <a:ea typeface="Calibri" panose="020F0502020204030204" pitchFamily="34" charset="0"/>
                <a:cs typeface="Times New Roman" panose="02020603050405020304" pitchFamily="18" charset="0"/>
              </a:rPr>
              <a:t>Tuesday, June 25, 2024</a:t>
            </a: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Arial" panose="020B0604020202020204" pitchFamily="34" charset="0"/>
              <a:ea typeface="Calibri" panose="020F0502020204030204" pitchFamily="34" charset="0"/>
              <a:cs typeface="Times New Roman" panose="02020603050405020304" pitchFamily="18" charset="0"/>
            </a:endParaRPr>
          </a:p>
          <a:p>
            <a:pPr marL="0" indent="0">
              <a:buFont typeface="Wingdings 2" charset="2"/>
              <a:buNone/>
            </a:pPr>
            <a:endParaRPr lang="en-US" dirty="0">
              <a:latin typeface="Calibri" panose="020F0502020204030204" pitchFamily="34" charset="0"/>
              <a:ea typeface="Calibri" panose="020F0502020204030204" pitchFamily="34" charset="0"/>
            </a:endParaRPr>
          </a:p>
          <a:p>
            <a:pPr marL="0" indent="0">
              <a:buFont typeface="Wingdings 2" charset="2"/>
              <a:buNone/>
            </a:pPr>
            <a:r>
              <a:rPr lang="en-US" dirty="0">
                <a:latin typeface="Calibri" panose="020F0502020204030204" pitchFamily="34" charset="0"/>
                <a:ea typeface="Calibri" panose="020F0502020204030204" pitchFamily="34" charset="0"/>
              </a:rPr>
              <a:t>No regular meetings scheduled for </a:t>
            </a:r>
            <a:r>
              <a:rPr lang="en-US" b="1" dirty="0">
                <a:latin typeface="Calibri" panose="020F0502020204030204" pitchFamily="34" charset="0"/>
                <a:ea typeface="Calibri" panose="020F0502020204030204" pitchFamily="34" charset="0"/>
              </a:rPr>
              <a:t>July-September, 2024</a:t>
            </a:r>
            <a:r>
              <a:rPr lang="en-US" dirty="0">
                <a:latin typeface="Calibri" panose="020F0502020204030204" pitchFamily="34" charset="0"/>
                <a:ea typeface="Calibri" panose="020F0502020204030204" pitchFamily="34" charset="0"/>
              </a:rPr>
              <a:t>.</a:t>
            </a:r>
            <a:endParaRPr lang="en-US"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186851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F1E0D4A3-ECB8-4689-ABDB-9CE848CE83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427521-1772-4056-9F74-16C03EBC302E}"/>
              </a:ext>
            </a:extLst>
          </p:cNvPr>
          <p:cNvSpPr>
            <a:spLocks noGrp="1"/>
          </p:cNvSpPr>
          <p:nvPr>
            <p:ph type="title"/>
          </p:nvPr>
        </p:nvSpPr>
        <p:spPr>
          <a:xfrm>
            <a:off x="810000" y="447188"/>
            <a:ext cx="10571998" cy="970450"/>
          </a:xfrm>
          <a:effectLst/>
        </p:spPr>
        <p:txBody>
          <a:bodyPr anchor="ctr">
            <a:normAutofit/>
          </a:bodyPr>
          <a:lstStyle/>
          <a:p>
            <a:r>
              <a:rPr lang="en-US" sz="2800" dirty="0">
                <a:solidFill>
                  <a:schemeClr val="tx1"/>
                </a:solidFill>
              </a:rPr>
              <a:t>How to start the conversation: </a:t>
            </a:r>
          </a:p>
        </p:txBody>
      </p:sp>
      <p:sp>
        <p:nvSpPr>
          <p:cNvPr id="20" name="Freeform: Shape 19">
            <a:extLst>
              <a:ext uri="{FF2B5EF4-FFF2-40B4-BE49-F238E27FC236}">
                <a16:creationId xmlns:a16="http://schemas.microsoft.com/office/drawing/2014/main" id="{8854772B-9C8F-4037-89E0-3A45208AB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7093" y="1576408"/>
            <a:ext cx="10917814" cy="4638125"/>
          </a:xfrm>
          <a:custGeom>
            <a:avLst/>
            <a:gdLst>
              <a:gd name="connsiteX0" fmla="*/ 5441025 w 10917814"/>
              <a:gd name="connsiteY0" fmla="*/ 0 h 4638125"/>
              <a:gd name="connsiteX1" fmla="*/ 5453725 w 10917814"/>
              <a:gd name="connsiteY1" fmla="*/ 0 h 4638125"/>
              <a:gd name="connsiteX2" fmla="*/ 5464308 w 10917814"/>
              <a:gd name="connsiteY2" fmla="*/ 0 h 4638125"/>
              <a:gd name="connsiteX3" fmla="*/ 5477009 w 10917814"/>
              <a:gd name="connsiteY3" fmla="*/ 4762 h 4638125"/>
              <a:gd name="connsiteX4" fmla="*/ 5489708 w 10917814"/>
              <a:gd name="connsiteY4" fmla="*/ 9525 h 4638125"/>
              <a:gd name="connsiteX5" fmla="*/ 5498175 w 10917814"/>
              <a:gd name="connsiteY5" fmla="*/ 12700 h 4638125"/>
              <a:gd name="connsiteX6" fmla="*/ 5865801 w 10917814"/>
              <a:gd name="connsiteY6" fmla="*/ 288419 h 4638125"/>
              <a:gd name="connsiteX7" fmla="*/ 10765009 w 10917814"/>
              <a:gd name="connsiteY7" fmla="*/ 288419 h 4638125"/>
              <a:gd name="connsiteX8" fmla="*/ 10917814 w 10917814"/>
              <a:gd name="connsiteY8" fmla="*/ 441224 h 4638125"/>
              <a:gd name="connsiteX9" fmla="*/ 10917814 w 10917814"/>
              <a:gd name="connsiteY9" fmla="*/ 4485320 h 4638125"/>
              <a:gd name="connsiteX10" fmla="*/ 10765009 w 10917814"/>
              <a:gd name="connsiteY10" fmla="*/ 4638125 h 4638125"/>
              <a:gd name="connsiteX11" fmla="*/ 152805 w 10917814"/>
              <a:gd name="connsiteY11" fmla="*/ 4638125 h 4638125"/>
              <a:gd name="connsiteX12" fmla="*/ 0 w 10917814"/>
              <a:gd name="connsiteY12" fmla="*/ 4485320 h 4638125"/>
              <a:gd name="connsiteX13" fmla="*/ 0 w 10917814"/>
              <a:gd name="connsiteY13" fmla="*/ 441224 h 4638125"/>
              <a:gd name="connsiteX14" fmla="*/ 152805 w 10917814"/>
              <a:gd name="connsiteY14" fmla="*/ 288419 h 4638125"/>
              <a:gd name="connsiteX15" fmla="*/ 5041650 w 10917814"/>
              <a:gd name="connsiteY15" fmla="*/ 288419 h 4638125"/>
              <a:gd name="connsiteX16" fmla="*/ 5409275 w 10917814"/>
              <a:gd name="connsiteY16" fmla="*/ 12700 h 4638125"/>
              <a:gd name="connsiteX17" fmla="*/ 5417742 w 10917814"/>
              <a:gd name="connsiteY17" fmla="*/ 9525 h 4638125"/>
              <a:gd name="connsiteX18" fmla="*/ 5430442 w 10917814"/>
              <a:gd name="connsiteY18" fmla="*/ 4762 h 46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917814" h="4638125">
                <a:moveTo>
                  <a:pt x="5441025" y="0"/>
                </a:moveTo>
                <a:lnTo>
                  <a:pt x="5453725" y="0"/>
                </a:lnTo>
                <a:lnTo>
                  <a:pt x="5464308" y="0"/>
                </a:lnTo>
                <a:lnTo>
                  <a:pt x="5477009" y="4762"/>
                </a:lnTo>
                <a:lnTo>
                  <a:pt x="5489708" y="9525"/>
                </a:lnTo>
                <a:lnTo>
                  <a:pt x="5498175" y="12700"/>
                </a:lnTo>
                <a:lnTo>
                  <a:pt x="5865801" y="288419"/>
                </a:lnTo>
                <a:lnTo>
                  <a:pt x="10765009" y="288419"/>
                </a:lnTo>
                <a:cubicBezTo>
                  <a:pt x="10849401" y="288419"/>
                  <a:pt x="10917814" y="356832"/>
                  <a:pt x="10917814" y="441224"/>
                </a:cubicBezTo>
                <a:lnTo>
                  <a:pt x="10917814" y="4485320"/>
                </a:lnTo>
                <a:cubicBezTo>
                  <a:pt x="10917814" y="4569712"/>
                  <a:pt x="10849401" y="4638125"/>
                  <a:pt x="10765009" y="4638125"/>
                </a:cubicBezTo>
                <a:lnTo>
                  <a:pt x="152805" y="4638125"/>
                </a:lnTo>
                <a:cubicBezTo>
                  <a:pt x="68413" y="4638125"/>
                  <a:pt x="0" y="4569712"/>
                  <a:pt x="0" y="4485320"/>
                </a:cubicBezTo>
                <a:lnTo>
                  <a:pt x="0" y="441224"/>
                </a:lnTo>
                <a:cubicBezTo>
                  <a:pt x="0" y="356832"/>
                  <a:pt x="68413" y="288419"/>
                  <a:pt x="152805" y="288419"/>
                </a:cubicBezTo>
                <a:lnTo>
                  <a:pt x="5041650" y="288419"/>
                </a:lnTo>
                <a:lnTo>
                  <a:pt x="5409275" y="12700"/>
                </a:lnTo>
                <a:lnTo>
                  <a:pt x="5417742" y="9525"/>
                </a:lnTo>
                <a:lnTo>
                  <a:pt x="5430442" y="4762"/>
                </a:lnTo>
                <a:close/>
              </a:path>
            </a:pathLst>
          </a:custGeom>
          <a:no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B512433-9479-4C3B-8D55-9B42B4866EE1}"/>
              </a:ext>
            </a:extLst>
          </p:cNvPr>
          <p:cNvSpPr>
            <a:spLocks noGrp="1"/>
          </p:cNvSpPr>
          <p:nvPr>
            <p:ph idx="1"/>
          </p:nvPr>
        </p:nvSpPr>
        <p:spPr>
          <a:xfrm>
            <a:off x="963233" y="1351978"/>
            <a:ext cx="9966953" cy="5673357"/>
          </a:xfrm>
          <a:effectLst/>
        </p:spPr>
        <p:txBody>
          <a:bodyPr>
            <a:normAutofit/>
          </a:bodyPr>
          <a:lstStyle/>
          <a:p>
            <a:pPr lvl="0">
              <a:lnSpc>
                <a:spcPct val="90000"/>
              </a:lnSpc>
            </a:pPr>
            <a:r>
              <a:rPr lang="en-US" dirty="0"/>
              <a:t>Policy Council is a great way to advocate for your child’s education, help shape the future plans of our agency, and build connections with other parents SHS parents. </a:t>
            </a:r>
          </a:p>
          <a:p>
            <a:pPr lvl="0">
              <a:lnSpc>
                <a:spcPct val="90000"/>
              </a:lnSpc>
            </a:pPr>
            <a:r>
              <a:rPr lang="en-US" dirty="0"/>
              <a:t>Zoom meetings are very convenient. We often have children make guest appearances too, so they don’t have to worry about finding childcare or be embarrassed if their child is crying in the background. That’s what mute buttons are for </a:t>
            </a:r>
            <a:r>
              <a:rPr lang="en-US" dirty="0">
                <a:sym typeface="Wingdings" panose="05000000000000000000" pitchFamily="2" charset="2"/>
              </a:rPr>
              <a:t> </a:t>
            </a:r>
          </a:p>
          <a:p>
            <a:pPr lvl="0">
              <a:lnSpc>
                <a:spcPct val="90000"/>
              </a:lnSpc>
            </a:pPr>
            <a:r>
              <a:rPr lang="en-US" dirty="0">
                <a:sym typeface="Wingdings" panose="05000000000000000000" pitchFamily="2" charset="2"/>
              </a:rPr>
              <a:t>Being on Policy Council looks great on a resume and trainings are on the agendas most months we meet! Parents will definitely learn A LOT and they will feel ready and equipped to be a part of other committees or even on their child’s school board! </a:t>
            </a:r>
          </a:p>
          <a:p>
            <a:pPr lvl="0">
              <a:lnSpc>
                <a:spcPct val="90000"/>
              </a:lnSpc>
            </a:pPr>
            <a:r>
              <a:rPr lang="en-US" dirty="0">
                <a:sym typeface="Wingdings" panose="05000000000000000000" pitchFamily="2" charset="2"/>
              </a:rPr>
              <a:t>If the meeting times are an issue, that’s ok! Parents can join Zoom and stay muted with their cameras off for the majority of the time if needed. Of course we would love participation, but if they only have the capacity to listen in, that is just fine </a:t>
            </a:r>
          </a:p>
          <a:p>
            <a:pPr lvl="0">
              <a:lnSpc>
                <a:spcPct val="90000"/>
              </a:lnSpc>
            </a:pPr>
            <a:r>
              <a:rPr lang="en-US" dirty="0">
                <a:sym typeface="Wingdings" panose="05000000000000000000" pitchFamily="2" charset="2"/>
              </a:rPr>
              <a:t>We have the ability to use a Zoom translation feature for Spanish speaking PC members. </a:t>
            </a:r>
            <a:endParaRPr lang="en-US" dirty="0"/>
          </a:p>
          <a:p>
            <a:pPr lvl="0">
              <a:lnSpc>
                <a:spcPct val="90000"/>
              </a:lnSpc>
            </a:pPr>
            <a:endParaRPr lang="en-US" sz="1400" dirty="0"/>
          </a:p>
        </p:txBody>
      </p:sp>
    </p:spTree>
    <p:extLst>
      <p:ext uri="{BB962C8B-B14F-4D97-AF65-F5344CB8AC3E}">
        <p14:creationId xmlns:p14="http://schemas.microsoft.com/office/powerpoint/2010/main" val="147966856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6BA95-61BF-D4F9-4696-72A413C155E2}"/>
              </a:ext>
            </a:extLst>
          </p:cNvPr>
          <p:cNvSpPr>
            <a:spLocks noGrp="1"/>
          </p:cNvSpPr>
          <p:nvPr>
            <p:ph type="title"/>
          </p:nvPr>
        </p:nvSpPr>
        <p:spPr/>
        <p:txBody>
          <a:bodyPr/>
          <a:lstStyle/>
          <a:p>
            <a:r>
              <a:rPr lang="en-US" dirty="0"/>
              <a:t>Diane and Amy Contact Info:</a:t>
            </a:r>
          </a:p>
        </p:txBody>
      </p:sp>
      <p:sp>
        <p:nvSpPr>
          <p:cNvPr id="3" name="Content Placeholder 2">
            <a:extLst>
              <a:ext uri="{FF2B5EF4-FFF2-40B4-BE49-F238E27FC236}">
                <a16:creationId xmlns:a16="http://schemas.microsoft.com/office/drawing/2014/main" id="{678C805C-936C-854D-019A-A1FBE116BEFF}"/>
              </a:ext>
            </a:extLst>
          </p:cNvPr>
          <p:cNvSpPr>
            <a:spLocks noGrp="1"/>
          </p:cNvSpPr>
          <p:nvPr>
            <p:ph idx="1"/>
          </p:nvPr>
        </p:nvSpPr>
        <p:spPr/>
        <p:txBody>
          <a:bodyPr>
            <a:normAutofit/>
          </a:bodyPr>
          <a:lstStyle/>
          <a:p>
            <a:r>
              <a:rPr lang="en-US" sz="2800" dirty="0"/>
              <a:t>Diane and Amy are happy to call prospective PC members and talk more about what it looks like. Feel free to pass along their contact information to parents who seem interested:</a:t>
            </a:r>
          </a:p>
          <a:p>
            <a:pPr lvl="1"/>
            <a:r>
              <a:rPr lang="en-US" sz="2400" dirty="0"/>
              <a:t>Diane 245-5111 dhacker@shskids.org</a:t>
            </a:r>
          </a:p>
          <a:p>
            <a:pPr lvl="1"/>
            <a:r>
              <a:rPr lang="en-US" sz="2400" dirty="0"/>
              <a:t>Amy 245-5110 alawson@shskids.org</a:t>
            </a:r>
          </a:p>
        </p:txBody>
      </p:sp>
    </p:spTree>
    <p:extLst>
      <p:ext uri="{BB962C8B-B14F-4D97-AF65-F5344CB8AC3E}">
        <p14:creationId xmlns:p14="http://schemas.microsoft.com/office/powerpoint/2010/main" val="33375523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83</TotalTime>
  <Words>488</Words>
  <Application>Microsoft Office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Century Gothic</vt:lpstr>
      <vt:lpstr>Wingdings 2</vt:lpstr>
      <vt:lpstr>Quotable</vt:lpstr>
      <vt:lpstr>Policy Council in a nutshell</vt:lpstr>
      <vt:lpstr>Meeting Dates</vt:lpstr>
      <vt:lpstr>How to start the conversation: </vt:lpstr>
      <vt:lpstr>Diane and Amy Contact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Shasta Head Start Policy Council Orientation!</dc:title>
  <dc:creator>Glorianna Rhodes</dc:creator>
  <cp:lastModifiedBy>Diane Hacker</cp:lastModifiedBy>
  <cp:revision>6</cp:revision>
  <dcterms:created xsi:type="dcterms:W3CDTF">2020-10-19T20:52:05Z</dcterms:created>
  <dcterms:modified xsi:type="dcterms:W3CDTF">2023-08-25T20:15:45Z</dcterms:modified>
</cp:coreProperties>
</file>