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1" r:id="rId2"/>
    <p:sldId id="784" r:id="rId3"/>
    <p:sldId id="793" r:id="rId4"/>
    <p:sldId id="794" r:id="rId5"/>
    <p:sldId id="795" r:id="rId6"/>
    <p:sldId id="782" r:id="rId7"/>
    <p:sldId id="781" r:id="rId8"/>
    <p:sldId id="785" r:id="rId9"/>
    <p:sldId id="786" r:id="rId10"/>
    <p:sldId id="797" r:id="rId11"/>
    <p:sldId id="787" r:id="rId12"/>
    <p:sldId id="798" r:id="rId13"/>
    <p:sldId id="788" r:id="rId14"/>
    <p:sldId id="799" r:id="rId15"/>
    <p:sldId id="789" r:id="rId16"/>
    <p:sldId id="800" r:id="rId17"/>
    <p:sldId id="790" r:id="rId18"/>
    <p:sldId id="801" r:id="rId19"/>
    <p:sldId id="791" r:id="rId20"/>
    <p:sldId id="802" r:id="rId21"/>
  </p:sldIdLst>
  <p:sldSz cx="9144000" cy="6858000" type="letter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2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9"/>
    <p:restoredTop sz="91429"/>
  </p:normalViewPr>
  <p:slideViewPr>
    <p:cSldViewPr>
      <p:cViewPr varScale="1">
        <p:scale>
          <a:sx n="104" d="100"/>
          <a:sy n="104" d="100"/>
        </p:scale>
        <p:origin x="196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44" y="23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113" d="100"/>
          <a:sy n="113" d="100"/>
        </p:scale>
        <p:origin x="-1144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358E513-1258-1942-95C3-E80092F79B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2B8DAE5-AF83-0743-A2A7-1B44679382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1BBC7C0C-3993-EF41-B508-31AF1B48327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1B3EF1C8-E628-E541-A2C4-50ABBD2054E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9C37262-E1B5-A34D-A0E4-2B9DEAB6F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390D904-755B-9248-8007-4B86130DF6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D9D2E5C-064B-6B4D-8B9C-4149AC4E41C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44C4914-434A-1C44-B0CF-7AF22289222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6C68121D-5108-D146-A394-45C7EB64D00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03FF44E-C649-D740-8178-2C6E60AA8BF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678C94DA-B95B-B94B-BEA9-E210421BDD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C82CAF6-55DB-064F-8B29-8042A12BF5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CD1F6C6-FD69-B249-9B32-77365C85C8B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41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Engagement</a:t>
            </a:r>
          </a:p>
          <a:p>
            <a:r>
              <a:rPr lang="en-US" dirty="0"/>
              <a:t>Children working together and engaged.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49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review 5,6, and 7</a:t>
            </a:r>
          </a:p>
          <a:p>
            <a:r>
              <a:rPr lang="en-US" dirty="0"/>
              <a:t>5. Part of the Building the foundation checklist</a:t>
            </a:r>
          </a:p>
          <a:p>
            <a:r>
              <a:rPr lang="en-US" dirty="0"/>
              <a:t>6. Visual schedule with markers and always present. We will also be checking when monitoring</a:t>
            </a:r>
          </a:p>
          <a:p>
            <a:r>
              <a:rPr lang="en-US" dirty="0"/>
              <a:t>Each classroom should already have all these items for the TP kit or </a:t>
            </a:r>
            <a:r>
              <a:rPr lang="en-US" dirty="0" err="1"/>
              <a:t>makde</a:t>
            </a:r>
            <a:r>
              <a:rPr lang="en-US" dirty="0"/>
              <a:t> by mentors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956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We instead of be – Community vs. Directive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442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8, 9, and 10</a:t>
            </a:r>
          </a:p>
          <a:p>
            <a:r>
              <a:rPr lang="en-US" dirty="0"/>
              <a:t>5. Program Expectations and rules</a:t>
            </a:r>
          </a:p>
          <a:p>
            <a:r>
              <a:rPr lang="en-US" dirty="0"/>
              <a:t>6. Visual Schedule</a:t>
            </a:r>
          </a:p>
          <a:p>
            <a:r>
              <a:rPr lang="en-US" dirty="0"/>
              <a:t>7. TP materials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180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Feelings activity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191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through</a:t>
            </a:r>
          </a:p>
          <a:p>
            <a:r>
              <a:rPr lang="en-US" dirty="0"/>
              <a:t>Second Step, flower and pinwheel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909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Feelings poster, box</a:t>
            </a:r>
          </a:p>
          <a:p>
            <a:r>
              <a:rPr lang="en-US" dirty="0"/>
              <a:t>Ideas for when I need help big pictures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17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52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begin using this tool  this year as the next step in our implementation. It will be used by supervisors quarterly. </a:t>
            </a:r>
          </a:p>
          <a:p>
            <a:r>
              <a:rPr lang="en-US" dirty="0"/>
              <a:t>You will want to bring the tool with you to the TP refresher training to use as a resource.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66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need for this tool?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922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TPOT is the tool to assess Teaching Pyramid. It is long and cumbersome and intense to become certified in the use. </a:t>
            </a:r>
          </a:p>
          <a:p>
            <a:r>
              <a:rPr lang="en-US" dirty="0"/>
              <a:t>Here is a snapshot of the tool on the right. </a:t>
            </a:r>
          </a:p>
          <a:p>
            <a:r>
              <a:rPr lang="en-US" dirty="0"/>
              <a:t> YEAH this is exciting, this tool only takes 20 minutes!</a:t>
            </a:r>
          </a:p>
          <a:p>
            <a:r>
              <a:rPr lang="en-US" dirty="0"/>
              <a:t>Let’s learn more about the tool.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099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Slide – Leadership team may be familiar with the BOQ and is in TP binders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157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slide</a:t>
            </a:r>
          </a:p>
          <a:p>
            <a:r>
              <a:rPr lang="en-US" dirty="0"/>
              <a:t>Avoid marking NO until the end of the 20 minutes for most items, you want to give the opportunity for the item to be marked yes until the last minute.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74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first three items on the tool. Review and elaborate</a:t>
            </a:r>
          </a:p>
          <a:p>
            <a:r>
              <a:rPr lang="en-US" dirty="0"/>
              <a:t>Adults are not standing waiting for something to happen – engaged as well.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199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notice about these pictures?</a:t>
            </a:r>
          </a:p>
          <a:p>
            <a:r>
              <a:rPr lang="en-US" dirty="0"/>
              <a:t>Staff sitting, engaged and interested, smiling, children engaged are left alone and observed.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161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4 is about activities, and you will choose the activities that place during the 20-minute observation.</a:t>
            </a:r>
          </a:p>
          <a:p>
            <a:pPr marL="228600" indent="-228600">
              <a:buAutoNum type="arabicPeriod"/>
            </a:pPr>
            <a:r>
              <a:rPr lang="en-US" dirty="0"/>
              <a:t>Quiet calm energy</a:t>
            </a:r>
          </a:p>
          <a:p>
            <a:pPr marL="228600" indent="-228600">
              <a:buAutoNum type="arabicPeriod"/>
            </a:pPr>
            <a:r>
              <a:rPr lang="en-US" dirty="0"/>
              <a:t>Children are engaged</a:t>
            </a:r>
          </a:p>
          <a:p>
            <a:pPr marL="228600" indent="-228600">
              <a:buAutoNum type="arabicPeriod"/>
            </a:pPr>
            <a:r>
              <a:rPr lang="en-US" dirty="0"/>
              <a:t>Adults are engaged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Classroom SnapShot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• CA Teaching Pyramid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2CAF6-55DB-064F-8B29-8042A12BF50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63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2003C292-0D7C-8341-BD5C-1B97218911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EE071A2-EC65-7A4D-A01F-9FE10426CB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7724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685800" y="2308225"/>
            <a:ext cx="7772400" cy="1905000"/>
          </a:xfrm>
        </p:spPr>
        <p:txBody>
          <a:bodyPr/>
          <a:lstStyle>
            <a:lvl1pPr>
              <a:defRPr sz="44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94225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3704719"/>
      </p:ext>
    </p:extLst>
  </p:cSld>
  <p:clrMapOvr>
    <a:masterClrMapping/>
  </p:clrMapOvr>
  <p:transition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9989787"/>
      </p:ext>
    </p:extLst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359833"/>
      </p:ext>
    </p:extLst>
  </p:cSld>
  <p:clrMapOvr>
    <a:masterClrMapping/>
  </p:clrMapOvr>
  <p:transition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5749182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686428"/>
      </p:ext>
    </p:extLst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8810240"/>
      </p:ext>
    </p:extLst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247241"/>
      </p:ext>
    </p:extLst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65816"/>
      </p:ext>
    </p:extLst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106427"/>
      </p:ext>
    </p:extLst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777848"/>
      </p:ext>
    </p:extLst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313286"/>
      </p:ext>
    </p:extLst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55920"/>
      </p:ext>
    </p:extLst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8">
            <a:extLst>
              <a:ext uri="{FF2B5EF4-FFF2-40B4-BE49-F238E27FC236}">
                <a16:creationId xmlns:a16="http://schemas.microsoft.com/office/drawing/2014/main" id="{557F8DC4-82AD-4E4D-B3DC-B9E46C6764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6A4DF485-8775-B54B-A601-5C9869213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AC80DC61-B0ED-724E-A8C8-BCB5A57104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29" name="Picture 2">
            <a:extLst>
              <a:ext uri="{FF2B5EF4-FFF2-40B4-BE49-F238E27FC236}">
                <a16:creationId xmlns:a16="http://schemas.microsoft.com/office/drawing/2014/main" id="{2CCC2C06-2C26-F549-956A-54DEEEA5BA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163" y="5834063"/>
            <a:ext cx="78263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18" r:id="rId12"/>
  </p:sldLayoutIdLst>
  <p:transition>
    <p:zoom dir="in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72674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FF00"/>
        </a:buClr>
        <a:buSzPct val="130000"/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2308225"/>
            <a:ext cx="7772400" cy="2286000"/>
          </a:xfrm>
        </p:spPr>
        <p:txBody>
          <a:bodyPr/>
          <a:lstStyle/>
          <a:p>
            <a:r>
              <a:rPr lang="en-US" dirty="0"/>
              <a:t>Classroom Snapshot Guidelines</a:t>
            </a:r>
          </a:p>
        </p:txBody>
      </p:sp>
      <p:sp>
        <p:nvSpPr>
          <p:cNvPr id="40964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Linda Brault, Project Director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B7B6614-9D3C-0545-89B8-D45B88B8E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0" y="5486400"/>
            <a:ext cx="3175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56441"/>
      </p:ext>
    </p:extLst>
  </p:cSld>
  <p:clrMapOvr>
    <a:masterClrMapping/>
  </p:clrMapOvr>
  <p:transition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5B4B5B-7709-2241-817E-090DDEB2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50205"/>
            <a:ext cx="3095624" cy="1143000"/>
          </a:xfrm>
        </p:spPr>
        <p:txBody>
          <a:bodyPr/>
          <a:lstStyle/>
          <a:p>
            <a:r>
              <a:rPr lang="en-US" dirty="0"/>
              <a:t>Engaged…</a:t>
            </a:r>
          </a:p>
        </p:txBody>
      </p:sp>
      <p:pic>
        <p:nvPicPr>
          <p:cNvPr id="7" name="Picture 4" descr="IMG_6807">
            <a:extLst>
              <a:ext uri="{FF2B5EF4-FFF2-40B4-BE49-F238E27FC236}">
                <a16:creationId xmlns:a16="http://schemas.microsoft.com/office/drawing/2014/main" id="{DFF59C2D-7070-9343-9FED-A6649431C33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801" y="2857500"/>
            <a:ext cx="5000625" cy="4000500"/>
          </a:xfrm>
        </p:spPr>
      </p:pic>
      <p:pic>
        <p:nvPicPr>
          <p:cNvPr id="9" name="Content Placeholder 5" descr="DSCN2302 FIRM, Bruno, Linda C.jpg">
            <a:extLst>
              <a:ext uri="{FF2B5EF4-FFF2-40B4-BE49-F238E27FC236}">
                <a16:creationId xmlns:a16="http://schemas.microsoft.com/office/drawing/2014/main" id="{48025E60-689A-CE47-A264-14F66A6087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3375" y="-1"/>
            <a:ext cx="5000625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7" descr="twins at work.jpg">
            <a:extLst>
              <a:ext uri="{FF2B5EF4-FFF2-40B4-BE49-F238E27FC236}">
                <a16:creationId xmlns:a16="http://schemas.microsoft.com/office/drawing/2014/main" id="{DABE9D0A-0F63-E64E-AFB7-EAD8AEDB6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333" b="-35333"/>
          <a:stretch>
            <a:fillRect/>
          </a:stretch>
        </p:blipFill>
        <p:spPr bwMode="auto">
          <a:xfrm>
            <a:off x="5229224" y="2640806"/>
            <a:ext cx="3810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5041833"/>
      </p:ext>
    </p:extLst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8320-05B1-E845-B918-8914716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C71F3-36E8-A040-95DA-3A9D3473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62100"/>
            <a:ext cx="7772400" cy="4741984"/>
          </a:xfrm>
        </p:spPr>
        <p:txBody>
          <a:bodyPr/>
          <a:lstStyle/>
          <a:p>
            <a:pPr marL="514350" indent="-514350">
              <a:buClr>
                <a:srgbClr val="941651"/>
              </a:buClr>
              <a:buFont typeface="+mj-lt"/>
              <a:buAutoNum type="arabicPeriod" startAt="4"/>
            </a:pPr>
            <a:r>
              <a:rPr lang="en-US" sz="2600" dirty="0"/>
              <a:t>The following classroom organizational elements are practiced:</a:t>
            </a:r>
          </a:p>
          <a:p>
            <a:pPr lvl="1">
              <a:buClr>
                <a:srgbClr val="941651"/>
              </a:buClr>
            </a:pPr>
            <a:r>
              <a:rPr lang="en-US" sz="2100" i="1" dirty="0"/>
              <a:t>If a </a:t>
            </a:r>
            <a:r>
              <a:rPr lang="en-US" sz="2100" b="1" i="1" dirty="0">
                <a:solidFill>
                  <a:srgbClr val="941651"/>
                </a:solidFill>
              </a:rPr>
              <a:t>transition</a:t>
            </a:r>
            <a:r>
              <a:rPr lang="en-US" sz="2100" i="1" dirty="0"/>
              <a:t> is observed, there are clear signals beforehand, it is orderly, relatively calm, and it is apparent that the children know what to do</a:t>
            </a:r>
            <a:endParaRPr lang="en-US" sz="2100" dirty="0"/>
          </a:p>
          <a:p>
            <a:pPr lvl="1">
              <a:buClr>
                <a:srgbClr val="941651"/>
              </a:buClr>
            </a:pPr>
            <a:r>
              <a:rPr lang="en-US" sz="2100" i="1" dirty="0"/>
              <a:t>If a </a:t>
            </a:r>
            <a:r>
              <a:rPr lang="en-US" sz="2100" b="1" i="1" dirty="0">
                <a:solidFill>
                  <a:srgbClr val="941651"/>
                </a:solidFill>
              </a:rPr>
              <a:t>large group/circle </a:t>
            </a:r>
            <a:r>
              <a:rPr lang="en-US" sz="2100" i="1" dirty="0"/>
              <a:t>is observed, the children are all actively engaged and there is no or little waiting or passive watching of events</a:t>
            </a:r>
            <a:endParaRPr lang="en-US" sz="2100" dirty="0"/>
          </a:p>
          <a:p>
            <a:pPr lvl="1">
              <a:buClr>
                <a:srgbClr val="941651"/>
              </a:buClr>
            </a:pPr>
            <a:r>
              <a:rPr lang="en-US" sz="2100" i="1" dirty="0"/>
              <a:t>If a </a:t>
            </a:r>
            <a:r>
              <a:rPr lang="en-US" sz="2100" b="1" i="1" dirty="0">
                <a:solidFill>
                  <a:srgbClr val="941651"/>
                </a:solidFill>
              </a:rPr>
              <a:t>small group </a:t>
            </a:r>
            <a:r>
              <a:rPr lang="en-US" sz="2100" i="1" dirty="0"/>
              <a:t>is observed, it contains four children (if they are mostly 3 years of age) or five children (if they are mostly 4 years of age) or 6 children (if they are mostly 5 years of age)</a:t>
            </a:r>
            <a:endParaRPr lang="en-US" sz="2100" dirty="0"/>
          </a:p>
          <a:p>
            <a:pPr lvl="1">
              <a:buClr>
                <a:srgbClr val="941651"/>
              </a:buClr>
            </a:pPr>
            <a:r>
              <a:rPr lang="en-US" sz="2100" i="1" dirty="0"/>
              <a:t>If </a:t>
            </a:r>
            <a:r>
              <a:rPr lang="en-US" sz="2100" b="1" i="1" dirty="0">
                <a:solidFill>
                  <a:srgbClr val="941651"/>
                </a:solidFill>
              </a:rPr>
              <a:t>free choice/centers </a:t>
            </a:r>
            <a:r>
              <a:rPr lang="en-US" sz="2100" i="1" dirty="0"/>
              <a:t>is observed, the conditions named in items 1-3 are present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345113411"/>
      </p:ext>
    </p:extLst>
  </p:cSld>
  <p:clrMapOvr>
    <a:masterClrMapping/>
  </p:clrMapOvr>
  <p:transition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93FF-F1E0-F74F-82C0-289A1EAF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7E560A-81BD-914F-ADB6-F7D640421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79682" y="1398494"/>
            <a:ext cx="3987800" cy="2990850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A1A2B8B-1309-C544-BBB2-1631F8BB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76518" y="2893919"/>
            <a:ext cx="44450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6855894"/>
      </p:ext>
    </p:extLst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8320-05B1-E845-B918-8914716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Scan/Postings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C71F3-36E8-A040-95DA-3A9D3473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1"/>
            <a:ext cx="7772400" cy="4741984"/>
          </a:xfrm>
        </p:spPr>
        <p:txBody>
          <a:bodyPr/>
          <a:lstStyle/>
          <a:p>
            <a:pPr marL="514350" indent="-514350">
              <a:buClr>
                <a:srgbClr val="941651"/>
              </a:buClr>
              <a:buFont typeface="+mj-lt"/>
              <a:buAutoNum type="arabicPeriod" startAt="5"/>
            </a:pPr>
            <a:r>
              <a:rPr lang="en-US" sz="2600" dirty="0"/>
              <a:t>The Program-wide Expectations (with photographs) are posted </a:t>
            </a:r>
          </a:p>
          <a:p>
            <a:pPr marL="514350" indent="-514350">
              <a:buClr>
                <a:srgbClr val="941651"/>
              </a:buClr>
              <a:buFont typeface="+mj-lt"/>
              <a:buAutoNum type="arabicPeriod" startAt="5"/>
            </a:pPr>
            <a:r>
              <a:rPr lang="en-US" sz="2600" dirty="0"/>
              <a:t>A Visual Schedule (with photographs) is posted </a:t>
            </a:r>
          </a:p>
          <a:p>
            <a:pPr marL="514350" indent="-514350">
              <a:buClr>
                <a:srgbClr val="941651"/>
              </a:buClr>
              <a:buFont typeface="+mj-lt"/>
              <a:buAutoNum type="arabicPeriod" startAt="5"/>
            </a:pPr>
            <a:r>
              <a:rPr lang="en-US" sz="2600" dirty="0"/>
              <a:t>At least one of the following materials are observable as present in the classroom:</a:t>
            </a:r>
          </a:p>
          <a:p>
            <a:pPr lvl="1">
              <a:buClr>
                <a:srgbClr val="941651"/>
              </a:buClr>
            </a:pPr>
            <a:r>
              <a:rPr lang="en-US" sz="2000" i="1" dirty="0"/>
              <a:t>Emotions chart or photographs of emotions</a:t>
            </a:r>
            <a:endParaRPr lang="en-US" sz="2000" dirty="0"/>
          </a:p>
          <a:p>
            <a:pPr lvl="1">
              <a:buClr>
                <a:srgbClr val="941651"/>
              </a:buClr>
            </a:pPr>
            <a:r>
              <a:rPr lang="en-US" sz="2000" i="1" dirty="0"/>
              <a:t>Solution Kit</a:t>
            </a:r>
            <a:endParaRPr lang="en-US" sz="2000" dirty="0"/>
          </a:p>
          <a:p>
            <a:pPr lvl="1">
              <a:buClr>
                <a:srgbClr val="941651"/>
              </a:buClr>
            </a:pPr>
            <a:r>
              <a:rPr lang="en-US" sz="2000" i="1" dirty="0"/>
              <a:t>Emotion Regulation Poster (Tucker, Thermometer, etc.)</a:t>
            </a:r>
            <a:endParaRPr lang="en-US" sz="2000" dirty="0"/>
          </a:p>
          <a:p>
            <a:pPr lvl="1">
              <a:buClr>
                <a:srgbClr val="941651"/>
              </a:buClr>
            </a:pPr>
            <a:r>
              <a:rPr lang="en-US" sz="2000" i="1" dirty="0"/>
              <a:t>Problem Solving or Conflict Resolution steps</a:t>
            </a:r>
            <a:endParaRPr lang="en-US" sz="2000" dirty="0"/>
          </a:p>
          <a:p>
            <a:pPr lvl="1">
              <a:buClr>
                <a:srgbClr val="941651"/>
              </a:buClr>
            </a:pPr>
            <a:r>
              <a:rPr lang="en-US" sz="2000" i="1" dirty="0"/>
              <a:t>A scripted story (Super Friend, Sonya Snail, etc.)</a:t>
            </a:r>
            <a:endParaRPr lang="en-US" sz="2000" dirty="0"/>
          </a:p>
          <a:p>
            <a:pPr lvl="1">
              <a:buClr>
                <a:srgbClr val="941651"/>
              </a:buClr>
            </a:pPr>
            <a:r>
              <a:rPr lang="en-US" sz="2000" i="1" dirty="0"/>
              <a:t>A book on friendships, emotions, etc.</a:t>
            </a:r>
            <a:endParaRPr lang="en-US" sz="2000" dirty="0"/>
          </a:p>
          <a:p>
            <a:pPr lvl="1">
              <a:buClr>
                <a:srgbClr val="941651"/>
              </a:buClr>
            </a:pPr>
            <a:r>
              <a:rPr lang="en-US" sz="2000" i="1" dirty="0"/>
              <a:t>An art project on self, feelings, etc.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4183624"/>
      </p:ext>
    </p:extLst>
  </p:cSld>
  <p:clrMapOvr>
    <a:masterClrMapping/>
  </p:clrMapOvr>
  <p:transition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C38B-24FC-524F-92E2-15AE145B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Visuals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8052FF8-6E97-3C44-AA7A-15F62A731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142113" y="1550894"/>
            <a:ext cx="470605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5ECE8C-73DD-E947-80E5-D6A3C5162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312894"/>
            <a:ext cx="4267200" cy="3200400"/>
          </a:xfrm>
        </p:spPr>
      </p:pic>
    </p:spTree>
    <p:extLst>
      <p:ext uri="{BB962C8B-B14F-4D97-AF65-F5344CB8AC3E}">
        <p14:creationId xmlns:p14="http://schemas.microsoft.com/office/powerpoint/2010/main" val="1899850418"/>
      </p:ext>
    </p:extLst>
  </p:cSld>
  <p:clrMapOvr>
    <a:masterClrMapping/>
  </p:clrMapOvr>
  <p:transition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8320-05B1-E845-B918-8914716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Conversation/Talking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C71F3-36E8-A040-95DA-3A9D3473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1"/>
            <a:ext cx="7772400" cy="4741984"/>
          </a:xfrm>
        </p:spPr>
        <p:txBody>
          <a:bodyPr/>
          <a:lstStyle/>
          <a:p>
            <a:pPr marL="635000" indent="-635000">
              <a:buClr>
                <a:srgbClr val="941651"/>
              </a:buClr>
              <a:buFont typeface="+mj-lt"/>
              <a:buAutoNum type="arabicPeriod" startAt="8"/>
            </a:pPr>
            <a:r>
              <a:rPr lang="en-US" dirty="0"/>
              <a:t>An adult or a child references, mentions, or uses any of the materials listed in items 5, 6, or 7</a:t>
            </a:r>
          </a:p>
          <a:p>
            <a:pPr marL="635000" indent="-635000">
              <a:buClr>
                <a:srgbClr val="941651"/>
              </a:buClr>
              <a:buFont typeface="+mj-lt"/>
              <a:buAutoNum type="arabicPeriod" startAt="8"/>
            </a:pPr>
            <a:r>
              <a:rPr lang="en-US" dirty="0"/>
              <a:t>At least one PDA (Positive Descriptive Acknowledgement) is heard</a:t>
            </a:r>
          </a:p>
          <a:p>
            <a:pPr marL="635000" indent="-635000">
              <a:buClr>
                <a:srgbClr val="941651"/>
              </a:buClr>
              <a:buFont typeface="+mj-lt"/>
              <a:buAutoNum type="arabicPeriod" startAt="8"/>
            </a:pPr>
            <a:r>
              <a:rPr lang="en-US" dirty="0"/>
              <a:t>At least one emotion/feeling word is named, labeled, mentioned, or discussed</a:t>
            </a:r>
          </a:p>
        </p:txBody>
      </p:sp>
    </p:spTree>
    <p:extLst>
      <p:ext uri="{BB962C8B-B14F-4D97-AF65-F5344CB8AC3E}">
        <p14:creationId xmlns:p14="http://schemas.microsoft.com/office/powerpoint/2010/main" val="3105596956"/>
      </p:ext>
    </p:extLst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D562-1B3A-CE45-993F-6ECC910B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Feelings/PDA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529ED93-BB4E-A84D-865B-E1BF59F7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5400000">
            <a:off x="-76198" y="26416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36C48C-6773-AF47-B15F-CA6F345B6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800" y="2413000"/>
            <a:ext cx="4419600" cy="4064000"/>
          </a:xfrm>
        </p:spPr>
      </p:pic>
    </p:spTree>
    <p:extLst>
      <p:ext uri="{BB962C8B-B14F-4D97-AF65-F5344CB8AC3E}">
        <p14:creationId xmlns:p14="http://schemas.microsoft.com/office/powerpoint/2010/main" val="1899876809"/>
      </p:ext>
    </p:extLst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8320-05B1-E845-B918-8914716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Conversation/Talking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C71F3-36E8-A040-95DA-3A9D3473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5046785"/>
          </a:xfrm>
        </p:spPr>
        <p:txBody>
          <a:bodyPr/>
          <a:lstStyle/>
          <a:p>
            <a:pPr marL="693738" indent="-693738">
              <a:buClr>
                <a:srgbClr val="941651"/>
              </a:buClr>
              <a:buFont typeface="+mj-lt"/>
              <a:buAutoNum type="arabicPeriod" startAt="11"/>
            </a:pPr>
            <a:r>
              <a:rPr lang="en-US" sz="2600" dirty="0"/>
              <a:t>There is at least one instance of direct teaching of a social skill:  (Circle the Skill/s taught)</a:t>
            </a:r>
          </a:p>
          <a:p>
            <a:pPr lvl="1">
              <a:buClr>
                <a:srgbClr val="941651"/>
              </a:buClr>
            </a:pPr>
            <a:r>
              <a:rPr lang="en-US" sz="2000" i="1" dirty="0"/>
              <a:t>Friendship—prompts for sharing, helping, taking turns, listening, entering play; reading a book about friendships; Super Friend prompt cards are used</a:t>
            </a:r>
            <a:endParaRPr lang="en-US" sz="2000" dirty="0"/>
          </a:p>
          <a:p>
            <a:pPr lvl="1">
              <a:buClr>
                <a:srgbClr val="941651"/>
              </a:buClr>
            </a:pPr>
            <a:r>
              <a:rPr lang="en-US" sz="2000" i="1" dirty="0"/>
              <a:t>Emotional literacy—check-in, children move face on chart, children spontaneously name a feeling, are reading a book about feelings</a:t>
            </a:r>
            <a:endParaRPr lang="en-US" sz="2000" dirty="0"/>
          </a:p>
          <a:p>
            <a:pPr lvl="1">
              <a:buClr>
                <a:srgbClr val="941651"/>
              </a:buClr>
            </a:pPr>
            <a:r>
              <a:rPr lang="en-US" sz="2000" i="1" dirty="0"/>
              <a:t>Managing Strong Feelings—a specific technique is used to help children manage feelings (name on chart, use Tucker/Sonya, Strong Emotion kit or strategies are used, Emotion Thermometer)</a:t>
            </a:r>
          </a:p>
          <a:p>
            <a:pPr lvl="1">
              <a:buClr>
                <a:srgbClr val="941651"/>
              </a:buClr>
            </a:pPr>
            <a:r>
              <a:rPr lang="en-US" sz="2000" i="1" dirty="0"/>
              <a:t>Problem solving—problem solving/conflict resolution sequence, use of Solution Kit</a:t>
            </a:r>
            <a:endParaRPr lang="en-US" sz="2000" dirty="0"/>
          </a:p>
          <a:p>
            <a:r>
              <a:rPr lang="en-US" sz="2000" i="1" dirty="0"/>
              <a:t>PDA is heard for any of the social skills named in this item (i.e., for being a problem solver, a super friend, recognizing an emotion, calming down)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5400515"/>
      </p:ext>
    </p:extLst>
  </p:cSld>
  <p:clrMapOvr>
    <a:masterClrMapping/>
  </p:clrMapOvr>
  <p:transition>
    <p:zoom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5CDE-56B6-5242-AC93-6DE6D003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 Starters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3223CAB-9774-594E-9088-418751F9B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725706"/>
            <a:ext cx="3543300" cy="4724400"/>
          </a:xfr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88341581-8F06-B245-A6DC-3416AE302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5400000">
            <a:off x="4692651" y="234315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2215035"/>
      </p:ext>
    </p:extLst>
  </p:cSld>
  <p:clrMapOvr>
    <a:masterClrMapping/>
  </p:clrMapOvr>
  <p:transition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8320-05B1-E845-B918-8914716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Challenging Behavior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C71F3-36E8-A040-95DA-3A9D3473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1"/>
            <a:ext cx="8153400" cy="4741984"/>
          </a:xfrm>
        </p:spPr>
        <p:txBody>
          <a:bodyPr/>
          <a:lstStyle/>
          <a:p>
            <a:pPr marL="693738" indent="-693738">
              <a:buClr>
                <a:srgbClr val="941651"/>
              </a:buClr>
              <a:buFont typeface="+mj-lt"/>
              <a:buAutoNum type="arabicPeriod" startAt="12"/>
            </a:pPr>
            <a:r>
              <a:rPr lang="en-US" dirty="0"/>
              <a:t>Either of the following take place:</a:t>
            </a:r>
            <a:endParaRPr lang="en-US" sz="3600" dirty="0"/>
          </a:p>
          <a:p>
            <a:pPr lvl="1">
              <a:buClr>
                <a:srgbClr val="941651"/>
              </a:buClr>
            </a:pPr>
            <a:r>
              <a:rPr lang="en-US" i="1" dirty="0"/>
              <a:t>No challenging behavior is observed OR</a:t>
            </a:r>
            <a:endParaRPr lang="en-US" sz="4000" dirty="0"/>
          </a:p>
          <a:p>
            <a:pPr lvl="1">
              <a:buClr>
                <a:srgbClr val="941651"/>
              </a:buClr>
            </a:pPr>
            <a:r>
              <a:rPr lang="en-US" i="1" dirty="0"/>
              <a:t>A challenging behavior is observed and the child is prompted to a more appropriate replacement skill or any of the strategies in item 11 are used</a:t>
            </a:r>
            <a:r>
              <a:rPr lang="en-US" dirty="0"/>
              <a:t> </a:t>
            </a:r>
            <a:endParaRPr lang="en-US" sz="6200" dirty="0"/>
          </a:p>
        </p:txBody>
      </p:sp>
    </p:spTree>
    <p:extLst>
      <p:ext uri="{BB962C8B-B14F-4D97-AF65-F5344CB8AC3E}">
        <p14:creationId xmlns:p14="http://schemas.microsoft.com/office/powerpoint/2010/main" val="4149906088"/>
      </p:ext>
    </p:extLst>
  </p:cSld>
  <p:clrMapOvr>
    <a:masterClrMapping/>
  </p:clrMapOvr>
  <p:transition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EC08-4F30-7D44-BABE-EDD07A1B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Telling Your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6F80B-951B-5A4A-ACC4-78DF7848F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One of the Benchmarks of quality is Monitoring Implementation and Outcomes</a:t>
            </a:r>
          </a:p>
          <a:p>
            <a:r>
              <a:rPr lang="en-US" sz="2800" dirty="0"/>
              <a:t>A hallmark of strong implementation is data driven decision-making</a:t>
            </a:r>
          </a:p>
          <a:p>
            <a:r>
              <a:rPr lang="en-US" sz="2800" dirty="0"/>
              <a:t>One measure to use for Classroom Level Implementation is the CA Teaching Pyramid Champion Classroom Snapshot</a:t>
            </a:r>
          </a:p>
          <a:p>
            <a:r>
              <a:rPr lang="en-US" sz="2800" dirty="0"/>
              <a:t>Currently available</a:t>
            </a:r>
          </a:p>
        </p:txBody>
      </p:sp>
    </p:spTree>
    <p:extLst>
      <p:ext uri="{BB962C8B-B14F-4D97-AF65-F5344CB8AC3E}">
        <p14:creationId xmlns:p14="http://schemas.microsoft.com/office/powerpoint/2010/main" val="2835236895"/>
      </p:ext>
    </p:extLst>
  </p:cSld>
  <p:clrMapOvr>
    <a:masterClrMapping/>
  </p:clrMapOvr>
  <p:transition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77EE-0E7E-2544-9437-12B5C7422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Handled!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A93E9F-86B3-6245-A747-3797DCBA4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599" y="1757082"/>
            <a:ext cx="5486401" cy="4724400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B4F73CE5-AD2B-E041-9ED7-D54335F50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7889" y="1757082"/>
            <a:ext cx="31358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7487478"/>
      </p:ext>
    </p:extLst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70979-0EC5-F741-8868-5CF29995D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Pyramid Observation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B3ECC-8DB4-044E-8D90-F27DD6AD0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TPOT (Teaching Pyramid Observation Tool) was developed for preschool implementation</a:t>
            </a:r>
          </a:p>
          <a:p>
            <a:r>
              <a:rPr lang="en-US" sz="2800" dirty="0"/>
              <a:t>TPITOS (Teaching Pyramid for Infants and Toddlers Observation Scale) was developed for programs serving children under age 3.</a:t>
            </a:r>
          </a:p>
          <a:p>
            <a:r>
              <a:rPr lang="en-US" sz="2800" dirty="0"/>
              <a:t>Training is needed to conduct the TPOT or TPITOS with fidelity to the national anchors</a:t>
            </a:r>
          </a:p>
          <a:p>
            <a:r>
              <a:rPr lang="en-US" sz="2800" dirty="0"/>
              <a:t>Need to visit a classroom for two hours (not including lunch or outside time)</a:t>
            </a:r>
          </a:p>
          <a:p>
            <a:r>
              <a:rPr lang="en-US" sz="2800" dirty="0"/>
              <a:t>Need 30 or more minutes to interview the lead teacher</a:t>
            </a:r>
          </a:p>
        </p:txBody>
      </p:sp>
    </p:spTree>
    <p:extLst>
      <p:ext uri="{BB962C8B-B14F-4D97-AF65-F5344CB8AC3E}">
        <p14:creationId xmlns:p14="http://schemas.microsoft.com/office/powerpoint/2010/main" val="723901950"/>
      </p:ext>
    </p:extLst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139A-5289-D245-8E12-0469821F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 Post-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FCBE0-CBCF-5242-A83F-2AC758248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Some programs have been able to have a pre-TPOT and after the first year of training have a second, and now are planning to have a third measure after a year of implementation following the training</a:t>
            </a:r>
          </a:p>
          <a:p>
            <a:r>
              <a:rPr lang="en-US" sz="2800" dirty="0"/>
              <a:t>We complete one TPOT on a representative classroom from CA CSEFEL Partner Sites</a:t>
            </a:r>
          </a:p>
          <a:p>
            <a:r>
              <a:rPr lang="en-US" sz="2800" dirty="0"/>
              <a:t>Training available via Brookes or WestEd (for partner sites only at this time)</a:t>
            </a:r>
          </a:p>
          <a:p>
            <a:r>
              <a:rPr lang="en-US" sz="2800" dirty="0"/>
              <a:t>Cost and time are often a barrier</a:t>
            </a:r>
          </a:p>
        </p:txBody>
      </p:sp>
    </p:spTree>
    <p:extLst>
      <p:ext uri="{BB962C8B-B14F-4D97-AF65-F5344CB8AC3E}">
        <p14:creationId xmlns:p14="http://schemas.microsoft.com/office/powerpoint/2010/main" val="3378757463"/>
      </p:ext>
    </p:extLst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E358-6B18-4D48-B335-47306E12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Fidelity is Important!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34CC8-28EB-2143-8AC3-064AF7068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Benchmark of Quality Critical Element F</a:t>
            </a:r>
          </a:p>
          <a:p>
            <a:r>
              <a:rPr lang="en-US" dirty="0"/>
              <a:t>All classrooms demonstrate the adoption of the Teaching Pyramid</a:t>
            </a:r>
          </a:p>
          <a:p>
            <a:endParaRPr lang="en-US" dirty="0"/>
          </a:p>
          <a:p>
            <a:r>
              <a:rPr lang="en-US" dirty="0"/>
              <a:t>So how do you know????</a:t>
            </a:r>
          </a:p>
          <a:p>
            <a:endParaRPr lang="en-US" dirty="0"/>
          </a:p>
          <a:p>
            <a:r>
              <a:rPr lang="en-US" dirty="0"/>
              <a:t>We’ve developed a tool to help</a:t>
            </a:r>
          </a:p>
        </p:txBody>
      </p:sp>
    </p:spTree>
    <p:extLst>
      <p:ext uri="{BB962C8B-B14F-4D97-AF65-F5344CB8AC3E}">
        <p14:creationId xmlns:p14="http://schemas.microsoft.com/office/powerpoint/2010/main" val="1713629031"/>
      </p:ext>
    </p:extLst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E623CB0-DC87-8A44-A257-C83B0110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6F80B-951B-5A4A-ACC4-78DF7848F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4426528" cy="4724400"/>
          </a:xfrm>
        </p:spPr>
        <p:txBody>
          <a:bodyPr/>
          <a:lstStyle/>
          <a:p>
            <a:r>
              <a:rPr lang="en-US" dirty="0"/>
              <a:t>The Teaching Pyramid Observation Tool (TPOT) is one way to measure implementation</a:t>
            </a:r>
          </a:p>
          <a:p>
            <a:r>
              <a:rPr lang="en-US" dirty="0"/>
              <a:t>We have been working on a “Champion Snapshot” you can use in classrooms, and we are going to introduce it now</a:t>
            </a:r>
            <a:r>
              <a:rPr lang="en-US" dirty="0">
                <a:latin typeface="+mj-lt"/>
              </a:rPr>
              <a:t>!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00AB6AE-F483-5447-B706-EED0FC1E96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12328" y="1752600"/>
            <a:ext cx="3650672" cy="4724400"/>
          </a:xfrm>
        </p:spPr>
      </p:pic>
    </p:spTree>
    <p:extLst>
      <p:ext uri="{BB962C8B-B14F-4D97-AF65-F5344CB8AC3E}">
        <p14:creationId xmlns:p14="http://schemas.microsoft.com/office/powerpoint/2010/main" val="1382353387"/>
      </p:ext>
    </p:extLst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8320-05B1-E845-B918-8914716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Addresses BOQ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C71F3-36E8-A040-95DA-3A9D3473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3718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941651"/>
                </a:solidFill>
                <a:latin typeface="+mj-lt"/>
              </a:rPr>
              <a:t>Teaching Pyramid Champion Classroom Snapshot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is a Data Collection Tool for </a:t>
            </a:r>
          </a:p>
          <a:p>
            <a:r>
              <a:rPr lang="en-US" dirty="0"/>
              <a:t>Critical Element F: All Classrooms demonstrate Adoption</a:t>
            </a:r>
          </a:p>
          <a:p>
            <a:r>
              <a:rPr lang="en-US" dirty="0"/>
              <a:t>Critical Element J: Monitoring Implementation and Outcomes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4066"/>
      </p:ext>
    </p:extLst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8320-05B1-E845-B918-8914716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C71F3-36E8-A040-95DA-3A9D3473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11300"/>
            <a:ext cx="7772400" cy="443718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941651"/>
                </a:solidFill>
                <a:latin typeface="+mj-lt"/>
              </a:rPr>
              <a:t>Teaching Pyramid Champion Classroom Snapshot</a:t>
            </a:r>
          </a:p>
          <a:p>
            <a:pPr marL="514350" indent="-514350">
              <a:buClr>
                <a:srgbClr val="941651"/>
              </a:buClr>
              <a:buFont typeface="+mj-lt"/>
              <a:buAutoNum type="arabicPeriod"/>
            </a:pPr>
            <a:r>
              <a:rPr lang="en-US" sz="2800" dirty="0"/>
              <a:t>Enter the classroom at any point in the day</a:t>
            </a:r>
          </a:p>
          <a:p>
            <a:pPr marL="514350" indent="-514350">
              <a:buClr>
                <a:srgbClr val="941651"/>
              </a:buClr>
              <a:buFont typeface="+mj-lt"/>
              <a:buAutoNum type="arabicPeriod"/>
            </a:pPr>
            <a:r>
              <a:rPr lang="en-US" sz="2800" dirty="0"/>
              <a:t>Observe for exactly 20 minutes</a:t>
            </a:r>
          </a:p>
          <a:p>
            <a:pPr marL="514350" indent="-514350">
              <a:buClr>
                <a:srgbClr val="941651"/>
              </a:buClr>
              <a:buFont typeface="+mj-lt"/>
              <a:buAutoNum type="arabicPeriod"/>
            </a:pPr>
            <a:r>
              <a:rPr lang="en-US" sz="2800" dirty="0"/>
              <a:t>Score each item as</a:t>
            </a:r>
          </a:p>
          <a:p>
            <a:pPr marL="754063" lvl="1" indent="-354013">
              <a:buClr>
                <a:srgbClr val="941651"/>
              </a:buClr>
            </a:pPr>
            <a:r>
              <a:rPr lang="en-US" sz="2400" dirty="0"/>
              <a:t>Present by marking “yes” or</a:t>
            </a:r>
          </a:p>
          <a:p>
            <a:pPr marL="754063" lvl="1" indent="-354013">
              <a:buClr>
                <a:srgbClr val="941651"/>
              </a:buClr>
            </a:pPr>
            <a:r>
              <a:rPr lang="en-US" sz="2400" dirty="0"/>
              <a:t>Absent by marking “no”</a:t>
            </a:r>
          </a:p>
          <a:p>
            <a:pPr marL="400050" lvl="1" indent="0">
              <a:buClr>
                <a:srgbClr val="941651"/>
              </a:buClr>
              <a:buNone/>
            </a:pPr>
            <a:r>
              <a:rPr lang="en-US" sz="2400" dirty="0"/>
              <a:t>as you observe each item or at the end of the observation</a:t>
            </a:r>
          </a:p>
        </p:txBody>
      </p:sp>
    </p:spTree>
    <p:extLst>
      <p:ext uri="{BB962C8B-B14F-4D97-AF65-F5344CB8AC3E}">
        <p14:creationId xmlns:p14="http://schemas.microsoft.com/office/powerpoint/2010/main" val="2487244158"/>
      </p:ext>
    </p:extLst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8320-05B1-E845-B918-8914716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Impressions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C71F3-36E8-A040-95DA-3A9D3473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98600"/>
            <a:ext cx="7772400" cy="4437185"/>
          </a:xfrm>
        </p:spPr>
        <p:txBody>
          <a:bodyPr/>
          <a:lstStyle/>
          <a:p>
            <a:pPr marL="514350" indent="-514350">
              <a:buClr>
                <a:srgbClr val="941651"/>
              </a:buClr>
              <a:buFont typeface="+mj-lt"/>
              <a:buAutoNum type="arabicPeriod"/>
            </a:pPr>
            <a:r>
              <a:rPr lang="en-US" dirty="0"/>
              <a:t>There is an atmosphere of quiet energy, calm, and concentration.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Children are deeply engaged in learning activities, pretend play, and conversation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Adults are deeply engaged in interactions with children (at their eye level, using calm quiet voices) and/or are observing their activities closely</a:t>
            </a:r>
          </a:p>
        </p:txBody>
      </p:sp>
    </p:spTree>
    <p:extLst>
      <p:ext uri="{BB962C8B-B14F-4D97-AF65-F5344CB8AC3E}">
        <p14:creationId xmlns:p14="http://schemas.microsoft.com/office/powerpoint/2010/main" val="3748162653"/>
      </p:ext>
    </p:extLst>
  </p:cSld>
  <p:clrMapOvr>
    <a:masterClrMapping/>
  </p:clrMapOvr>
  <p:transition>
    <p:zoom dir="in"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3287</TotalTime>
  <Words>1413</Words>
  <Application>Microsoft Office PowerPoint</Application>
  <PresentationFormat>Letter Paper (8.5x11 in)</PresentationFormat>
  <Paragraphs>187</Paragraphs>
  <Slides>20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Footlight MT Light</vt:lpstr>
      <vt:lpstr>Wingdings</vt:lpstr>
      <vt:lpstr>Blank Presentation</vt:lpstr>
      <vt:lpstr>Classroom Snapshot Guidelines</vt:lpstr>
      <vt:lpstr>Telling Your Story</vt:lpstr>
      <vt:lpstr>Teaching Pyramid Observation Tools</vt:lpstr>
      <vt:lpstr>Pre- Post- Measures</vt:lpstr>
      <vt:lpstr>But Fidelity is Important!</vt:lpstr>
      <vt:lpstr>Classroom Measure</vt:lpstr>
      <vt:lpstr>Addresses BOQ Items</vt:lpstr>
      <vt:lpstr>Instructions</vt:lpstr>
      <vt:lpstr>First Impressions</vt:lpstr>
      <vt:lpstr>Engaged…</vt:lpstr>
      <vt:lpstr>Activities</vt:lpstr>
      <vt:lpstr>Activities</vt:lpstr>
      <vt:lpstr>Visual Scan/Postings</vt:lpstr>
      <vt:lpstr>Visuals</vt:lpstr>
      <vt:lpstr>Conversation/Talking</vt:lpstr>
      <vt:lpstr>Feelings/PDA</vt:lpstr>
      <vt:lpstr>Conversation/Talking</vt:lpstr>
      <vt:lpstr>Conversation Starters</vt:lpstr>
      <vt:lpstr>Challenging Behavior</vt:lpstr>
      <vt:lpstr>Handled!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Castillon</dc:creator>
  <cp:lastModifiedBy>Tessa Buell</cp:lastModifiedBy>
  <cp:revision>148</cp:revision>
  <cp:lastPrinted>2015-01-22T01:13:07Z</cp:lastPrinted>
  <dcterms:created xsi:type="dcterms:W3CDTF">2015-04-29T17:50:15Z</dcterms:created>
  <dcterms:modified xsi:type="dcterms:W3CDTF">2022-07-29T21:11:49Z</dcterms:modified>
</cp:coreProperties>
</file>